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256" r:id="rId2"/>
    <p:sldId id="283" r:id="rId3"/>
    <p:sldId id="286" r:id="rId4"/>
    <p:sldId id="287" r:id="rId5"/>
    <p:sldId id="288" r:id="rId6"/>
    <p:sldId id="289" r:id="rId7"/>
    <p:sldId id="285" r:id="rId8"/>
    <p:sldId id="290" r:id="rId9"/>
    <p:sldId id="291" r:id="rId10"/>
    <p:sldId id="292" r:id="rId11"/>
    <p:sldId id="293" r:id="rId12"/>
    <p:sldId id="294" r:id="rId13"/>
    <p:sldId id="258" r:id="rId14"/>
    <p:sldId id="259" r:id="rId15"/>
    <p:sldId id="260" r:id="rId16"/>
    <p:sldId id="261" r:id="rId17"/>
    <p:sldId id="262" r:id="rId18"/>
    <p:sldId id="268" r:id="rId19"/>
    <p:sldId id="267" r:id="rId20"/>
    <p:sldId id="264" r:id="rId21"/>
    <p:sldId id="265" r:id="rId22"/>
    <p:sldId id="266" r:id="rId23"/>
    <p:sldId id="269" r:id="rId24"/>
    <p:sldId id="295" r:id="rId25"/>
    <p:sldId id="296" r:id="rId26"/>
    <p:sldId id="297" r:id="rId27"/>
    <p:sldId id="298" r:id="rId28"/>
    <p:sldId id="299" r:id="rId29"/>
    <p:sldId id="300" r:id="rId30"/>
    <p:sldId id="279" r:id="rId31"/>
    <p:sldId id="301" r:id="rId32"/>
    <p:sldId id="302" r:id="rId33"/>
    <p:sldId id="303" r:id="rId34"/>
    <p:sldId id="304" r:id="rId35"/>
    <p:sldId id="305" r:id="rId36"/>
    <p:sldId id="306" r:id="rId37"/>
    <p:sldId id="307" r:id="rId38"/>
    <p:sldId id="308" r:id="rId39"/>
    <p:sldId id="309" r:id="rId40"/>
    <p:sldId id="310" r:id="rId41"/>
    <p:sldId id="311" r:id="rId42"/>
    <p:sldId id="312" r:id="rId43"/>
    <p:sldId id="313" r:id="rId44"/>
    <p:sldId id="314" r:id="rId45"/>
    <p:sldId id="315" r:id="rId46"/>
    <p:sldId id="316" r:id="rId47"/>
    <p:sldId id="317" r:id="rId48"/>
    <p:sldId id="318" r:id="rId49"/>
    <p:sldId id="319" r:id="rId50"/>
    <p:sldId id="320" r:id="rId51"/>
    <p:sldId id="321" r:id="rId52"/>
    <p:sldId id="322" r:id="rId53"/>
    <p:sldId id="324" r:id="rId54"/>
    <p:sldId id="325" r:id="rId55"/>
    <p:sldId id="323" r:id="rId56"/>
  </p:sldIdLst>
  <p:sldSz cx="12192000" cy="6858000"/>
  <p:notesSz cx="6858000" cy="9144000"/>
  <p:embeddedFontLst>
    <p:embeddedFont>
      <p:font typeface="Andale Mono" panose="020B0509000000000004" pitchFamily="49" charset="0"/>
      <p:regular r:id="rId59"/>
    </p:embeddedFont>
    <p:embeddedFont>
      <p:font typeface="Calibri" panose="020F0502020204030204" pitchFamily="34" charset="0"/>
      <p:regular r:id="rId60"/>
      <p:bold r:id="rId61"/>
      <p:italic r:id="rId62"/>
      <p:boldItalic r:id="rId63"/>
    </p:embeddedFont>
    <p:embeddedFont>
      <p:font typeface="Palatino" pitchFamily="2" charset="77"/>
      <p:regular r:id="rId64"/>
      <p:bold r:id="rId65"/>
      <p:italic r:id="rId66"/>
      <p:boldItalic r:id="rId6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1347D45-18DD-F44A-B3C9-F5880D7821F6}">
          <p14:sldIdLst>
            <p14:sldId id="256"/>
            <p14:sldId id="283"/>
            <p14:sldId id="286"/>
            <p14:sldId id="287"/>
          </p14:sldIdLst>
        </p14:section>
        <p14:section name="Architecture" id="{41C1B778-305E-184D-89D0-7DBCA2FBC106}">
          <p14:sldIdLst>
            <p14:sldId id="288"/>
            <p14:sldId id="289"/>
            <p14:sldId id="285"/>
          </p14:sldIdLst>
        </p14:section>
        <p14:section name="Unix Command Line" id="{3E08BF81-66A6-F344-B639-A3247C575F8E}">
          <p14:sldIdLst>
            <p14:sldId id="290"/>
            <p14:sldId id="291"/>
            <p14:sldId id="292"/>
            <p14:sldId id="293"/>
          </p14:sldIdLst>
        </p14:section>
        <p14:section name="Default Section" id="{D233FF64-6337-7B47-998B-36662900BE7E}">
          <p14:sldIdLst>
            <p14:sldId id="294"/>
            <p14:sldId id="258"/>
            <p14:sldId id="259"/>
            <p14:sldId id="260"/>
            <p14:sldId id="261"/>
          </p14:sldIdLst>
        </p14:section>
        <p14:section name="Secure File Transfer" id="{9CE92F83-24ED-4C47-9B19-5FC2F3C5CD19}">
          <p14:sldIdLst>
            <p14:sldId id="262"/>
            <p14:sldId id="268"/>
            <p14:sldId id="267"/>
          </p14:sldIdLst>
        </p14:section>
        <p14:section name="SSH Tunnel" id="{BE471B68-B58C-4B48-805E-7B41F40251A5}">
          <p14:sldIdLst>
            <p14:sldId id="264"/>
            <p14:sldId id="265"/>
            <p14:sldId id="266"/>
            <p14:sldId id="269"/>
          </p14:sldIdLst>
        </p14:section>
        <p14:section name="Jupyter Lab" id="{BCF336F5-D6E9-EB49-915F-239B2F6191C1}">
          <p14:sldIdLst>
            <p14:sldId id="295"/>
            <p14:sldId id="296"/>
          </p14:sldIdLst>
        </p14:section>
        <p14:section name="File Systems" id="{4FE08158-3C5B-A241-B396-DA3D4D2E9BE1}">
          <p14:sldIdLst>
            <p14:sldId id="297"/>
            <p14:sldId id="298"/>
          </p14:sldIdLst>
        </p14:section>
        <p14:section name="SQL Databases" id="{64F944DF-EF4E-5440-8FC3-18E90DEE7302}">
          <p14:sldIdLst>
            <p14:sldId id="299"/>
            <p14:sldId id="300"/>
          </p14:sldIdLst>
        </p14:section>
        <p14:section name="SQL" id="{82157D58-95A3-9F40-8B52-68757956BE92}">
          <p14:sldIdLst>
            <p14:sldId id="279"/>
            <p14:sldId id="301"/>
          </p14:sldIdLst>
        </p14:section>
        <p14:section name="Server Architecture" id="{D7883F11-A0C7-1246-B737-7CCDE6E02857}">
          <p14:sldIdLst>
            <p14:sldId id="302"/>
          </p14:sldIdLst>
        </p14:section>
        <p14:section name="User Authentication" id="{3A3A5F28-D250-B445-A3AF-D715EC6F29B4}">
          <p14:sldIdLst>
            <p14:sldId id="303"/>
            <p14:sldId id="304"/>
          </p14:sldIdLst>
        </p14:section>
        <p14:section name="Desktop Applications" id="{08461BE5-5964-6147-8A51-033A32A4E2D1}">
          <p14:sldIdLst>
            <p14:sldId id="305"/>
            <p14:sldId id="306"/>
            <p14:sldId id="307"/>
          </p14:sldIdLst>
        </p14:section>
        <p14:section name="Query with Python" id="{A60FF453-14B6-2E4E-B424-D86B5AC5405A}">
          <p14:sldIdLst>
            <p14:sldId id="308"/>
            <p14:sldId id="309"/>
            <p14:sldId id="310"/>
          </p14:sldIdLst>
        </p14:section>
        <p14:section name="Limitations" id="{C4E07C51-F252-044C-81C1-1259C5A18F6A}">
          <p14:sldIdLst>
            <p14:sldId id="311"/>
            <p14:sldId id="312"/>
            <p14:sldId id="313"/>
          </p14:sldIdLst>
        </p14:section>
        <p14:section name="Distributed Computing" id="{B1949ADC-1DBD-2B4C-80F9-A4A05E59A1B4}">
          <p14:sldIdLst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4"/>
            <p14:sldId id="325"/>
            <p14:sldId id="32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CAEB"/>
    <a:srgbClr val="FFFFFF"/>
    <a:srgbClr val="0071CE"/>
    <a:srgbClr val="00AFF0"/>
    <a:srgbClr val="FFFFFE"/>
    <a:srgbClr val="770520"/>
    <a:srgbClr val="001F5B"/>
    <a:srgbClr val="FFFFFD"/>
    <a:srgbClr val="FFFFFC"/>
    <a:srgbClr val="FFFF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7" autoAdjust="0"/>
    <p:restoredTop sz="96215" autoAdjust="0"/>
  </p:normalViewPr>
  <p:slideViewPr>
    <p:cSldViewPr snapToGrid="0">
      <p:cViewPr>
        <p:scale>
          <a:sx n="151" d="100"/>
          <a:sy n="151" d="100"/>
        </p:scale>
        <p:origin x="240" y="2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0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2" d="100"/>
          <a:sy n="102" d="100"/>
        </p:scale>
        <p:origin x="439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66" Type="http://schemas.openxmlformats.org/officeDocument/2006/relationships/font" Target="fonts/font8.fntdata"/><Relationship Id="rId5" Type="http://schemas.openxmlformats.org/officeDocument/2006/relationships/slide" Target="slides/slide4.xml"/><Relationship Id="rId61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03119-82E0-4717-BF73-EF80AF83B122}" type="datetimeFigureOut">
              <a:rPr lang="en-US" smtClean="0">
                <a:latin typeface="Arial" panose="020B0604020202020204" pitchFamily="34" charset="0"/>
              </a:rPr>
              <a:t>10/19/23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33884-AF59-4CE4-B09D-5EAB2461B288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174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gi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FA5904-8219-6949-96BB-A515040658A6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8DCA5F-F37A-594B-8894-431303D90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06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5C732-857C-444D-8936-716049030DD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32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C5C732-857C-444D-8936-716049030DD3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18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game, holding, table, person&#10;&#10;Description automatically generated">
            <a:extLst>
              <a:ext uri="{FF2B5EF4-FFF2-40B4-BE49-F238E27FC236}">
                <a16:creationId xmlns:a16="http://schemas.microsoft.com/office/drawing/2014/main" id="{C5D04B7C-1121-AF4E-B28A-2377894B663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5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Quot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5AB7469C-EFB5-6643-B7FD-0BB44AE8972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93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095C5B2-F45D-4E4C-A575-8D0D0D584B8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69188" y="-629586"/>
            <a:ext cx="3621741" cy="36217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2871" y="1798730"/>
            <a:ext cx="5428129" cy="4144870"/>
          </a:xfrm>
        </p:spPr>
        <p:txBody>
          <a:bodyPr/>
          <a:lstStyle>
            <a:lvl1pPr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34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ircula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3000"/>
              </a:spcAft>
              <a:buNone/>
              <a:defRPr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233363" indent="-233363">
              <a:spcBef>
                <a:spcPts val="2400"/>
              </a:spcBef>
              <a:buFont typeface="Arial" panose="020B0604020202020204" pitchFamily="34" charset="0"/>
              <a:buChar char="•"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7621429" y="1928470"/>
            <a:ext cx="3423087" cy="3495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209573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56424" y="2179479"/>
            <a:ext cx="4191001" cy="3411631"/>
          </a:xfrm>
        </p:spPr>
        <p:txBody>
          <a:bodyPr/>
          <a:lstStyle>
            <a:lvl1pPr marL="0" indent="0">
              <a:spcBef>
                <a:spcPts val="1800"/>
              </a:spcBef>
              <a:spcAft>
                <a:spcPts val="0"/>
              </a:spcAft>
              <a:buNone/>
              <a:defRPr sz="1800"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 marL="0" indent="0">
              <a:spcBef>
                <a:spcPts val="1800"/>
              </a:spcBef>
              <a:buFont typeface="Arial" panose="020B0604020202020204" pitchFamily="34" charset="0"/>
              <a:buNone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1849328" y="2060164"/>
            <a:ext cx="4064780" cy="35309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58935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66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738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07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picture containing game&#10;&#10;Description automatically generated">
            <a:extLst>
              <a:ext uri="{FF2B5EF4-FFF2-40B4-BE49-F238E27FC236}">
                <a16:creationId xmlns:a16="http://schemas.microsoft.com/office/drawing/2014/main" id="{C69EA131-A6CC-E343-B127-8FD1A443DE4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b="0" i="0">
                <a:solidFill>
                  <a:schemeClr val="tx2"/>
                </a:solidFill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6184FA1-1953-D941-9B4F-9B98A426E60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830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hoto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8139634" y="643095"/>
            <a:ext cx="4454013" cy="454838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7736512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7750278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72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448C57E6-C381-6349-A77B-6D4E883C58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11430000" cy="4173203"/>
          </a:xfrm>
        </p:spPr>
        <p:txBody>
          <a:bodyPr/>
          <a:lstStyle>
            <a:lvl1pPr>
              <a:lnSpc>
                <a:spcPct val="100000"/>
              </a:lnSpc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3pPr>
            <a:lvl4pPr>
              <a:lnSpc>
                <a:spcPct val="100000"/>
              </a:lnSpc>
              <a:defRPr b="0" i="1">
                <a:latin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4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CB84C70E-6892-7446-9357-17561BC34F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8655424" cy="4173203"/>
          </a:xfrm>
        </p:spPr>
        <p:txBody>
          <a:bodyPr/>
          <a:lstStyle>
            <a:lvl1pPr>
              <a:lnSpc>
                <a:spcPct val="100000"/>
              </a:lnSpc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buNone/>
              <a:defRPr sz="1600" b="1" i="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marL="457200" indent="0">
              <a:lnSpc>
                <a:spcPct val="100000"/>
              </a:lnSpc>
              <a:buNone/>
              <a:defRPr b="0" i="0">
                <a:latin typeface="Arial" panose="020B0604020202020204" pitchFamily="34" charset="0"/>
              </a:defRPr>
            </a:lvl3pPr>
            <a:lvl4pPr marL="914400" indent="0">
              <a:lnSpc>
                <a:spcPct val="100000"/>
              </a:lnSpc>
              <a:buNone/>
              <a:defRPr b="0" i="1">
                <a:latin typeface="Arial" panose="020B0604020202020204" pitchFamily="34" charset="0"/>
              </a:defRPr>
            </a:lvl4pPr>
            <a:lvl5pPr marL="1371600" indent="0">
              <a:lnSpc>
                <a:spcPct val="100000"/>
              </a:lnSpc>
              <a:buNone/>
              <a:defRPr b="0" i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66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BD6484DF-8473-784A-9E03-1B89F13008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89993" y="-304800"/>
            <a:ext cx="13275733" cy="746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5256" y="1412131"/>
            <a:ext cx="4156364" cy="2954655"/>
          </a:xfrm>
        </p:spPr>
        <p:txBody>
          <a:bodyPr anchor="ctr" anchorCtr="0"/>
          <a:lstStyle>
            <a:lvl1pPr algn="ctr">
              <a:lnSpc>
                <a:spcPct val="75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3252" y="4507343"/>
            <a:ext cx="3297383" cy="795334"/>
          </a:xfr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36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Image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sp>
        <p:nvSpPr>
          <p:cNvPr id="7" name="Text Placeholder 6"/>
          <p:cNvSpPr>
            <a:spLocks noGrp="1" noChangeAspect="1"/>
          </p:cNvSpPr>
          <p:nvPr>
            <p:ph type="body" sz="quarter" idx="14"/>
          </p:nvPr>
        </p:nvSpPr>
        <p:spPr>
          <a:xfrm>
            <a:off x="2286000" y="914400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 b="1" i="0">
                <a:latin typeface="Arial" panose="020B0604020202020204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6"/>
          <p:cNvSpPr>
            <a:spLocks noGrp="1" noChangeAspect="1"/>
          </p:cNvSpPr>
          <p:nvPr>
            <p:ph type="body" sz="quarter" idx="15"/>
          </p:nvPr>
        </p:nvSpPr>
        <p:spPr>
          <a:xfrm>
            <a:off x="-3520440" y="821933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 baseline="0"/>
            </a:lvl1pPr>
            <a:lvl2pPr marL="168275" indent="-168275" algn="ctr">
              <a:spcBef>
                <a:spcPts val="900"/>
              </a:spcBef>
              <a:buFont typeface="Arial" panose="020B0604020202020204" pitchFamily="34" charset="0"/>
              <a:buChar char="•"/>
              <a:defRPr sz="16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547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Quot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hape, arrow&#10;&#10;Description automatically generated">
            <a:extLst>
              <a:ext uri="{FF2B5EF4-FFF2-40B4-BE49-F238E27FC236}">
                <a16:creationId xmlns:a16="http://schemas.microsoft.com/office/drawing/2014/main" id="{2278D793-58D8-FD45-B993-87F43D448AF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08A3F1B6-E465-0442-B16C-69CBB50A445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056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799665"/>
            <a:ext cx="11371008" cy="41439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414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5EA89700-DFB1-4A18-8D37-93514F14DE8F}" type="datetimeFigureOut">
              <a:rPr lang="en-US" smtClean="0"/>
              <a:pPr/>
              <a:t>10/19/23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41418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726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6" r:id="rId3"/>
    <p:sldLayoutId id="2147483660" r:id="rId4"/>
    <p:sldLayoutId id="2147483650" r:id="rId5"/>
    <p:sldLayoutId id="2147483662" r:id="rId6"/>
    <p:sldLayoutId id="2147483651" r:id="rId7"/>
    <p:sldLayoutId id="2147483665" r:id="rId8"/>
    <p:sldLayoutId id="2147483664" r:id="rId9"/>
    <p:sldLayoutId id="2147483667" r:id="rId10"/>
    <p:sldLayoutId id="2147483652" r:id="rId11"/>
    <p:sldLayoutId id="2147483661" r:id="rId12"/>
    <p:sldLayoutId id="2147483663" r:id="rId13"/>
    <p:sldLayoutId id="2147483654" r:id="rId14"/>
    <p:sldLayoutId id="214748365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SzPct val="95000"/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j-lt"/>
          <a:ea typeface="+mn-ea"/>
          <a:cs typeface="+mn-cs"/>
        </a:defRPr>
      </a:lvl1pPr>
      <a:lvl2pPr marL="2333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6905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600" i="0" kern="1200">
          <a:solidFill>
            <a:schemeClr val="tx1"/>
          </a:solidFill>
          <a:latin typeface="+mj-lt"/>
          <a:ea typeface="+mn-ea"/>
          <a:cs typeface="+mn-cs"/>
        </a:defRPr>
      </a:lvl3pPr>
      <a:lvl4pPr marL="11477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600" i="1" kern="1200">
          <a:solidFill>
            <a:schemeClr val="tx1"/>
          </a:solidFill>
          <a:latin typeface="+mj-lt"/>
          <a:ea typeface="+mn-ea"/>
          <a:cs typeface="+mn-cs"/>
        </a:defRPr>
      </a:lvl4pPr>
      <a:lvl5pPr marL="16049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4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7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936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orient="horz" pos="984" userDrawn="1">
          <p15:clr>
            <a:srgbClr val="F26B43"/>
          </p15:clr>
        </p15:guide>
        <p15:guide id="6" orient="horz" pos="3744" userDrawn="1">
          <p15:clr>
            <a:srgbClr val="F26B43"/>
          </p15:clr>
        </p15:guide>
        <p15:guide id="7" orient="horz" pos="1128" userDrawn="1">
          <p15:clr>
            <a:srgbClr val="F26B43"/>
          </p15:clr>
        </p15:guide>
        <p15:guide id="8" pos="7440" userDrawn="1">
          <p15:clr>
            <a:srgbClr val="F26B43"/>
          </p15:clr>
        </p15:guide>
        <p15:guide id="9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nstitute4insight/institute4insight.github.io/wiki/Password-less-SSH-Login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cworld.co.uk/how-to/mac-software/how-generate-ssh-keys-3521606/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k.greenend.org.uk/~sgtatham/putty/latest.html" TargetMode="External"/><Relationship Id="rId2" Type="http://schemas.openxmlformats.org/officeDocument/2006/relationships/hyperlink" Target="http://smartty.sysprogs.com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docs.joyent.com/public-cloud/getting-started/ssh-keys/generating-an-ssh-key-manually/manually-generating-your-ssh-key-in-windows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inscp.net/eng/index.php" TargetMode="External"/><Relationship Id="rId2" Type="http://schemas.openxmlformats.org/officeDocument/2006/relationships/hyperlink" Target="https://filezilla-project.org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mobaxterm.mobatek.net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stitute4insight/institute4insight.github.io/wiki/Spark-UI" TargetMode="External"/><Relationship Id="rId2" Type="http://schemas.openxmlformats.org/officeDocument/2006/relationships/hyperlink" Target="https://github.com/institute4insight/institute4insight.github.io/wiki/SQL-Server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windows/wsl/about" TargetMode="Externa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ql-workbench.eu/" TargetMode="External"/><Relationship Id="rId2" Type="http://schemas.openxmlformats.org/officeDocument/2006/relationships/hyperlink" Target="https://dbeaver.io/" TargetMode="Externa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ingmolnar/advanced-sql-for-data-scientists" TargetMode="Externa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" TargetMode="Externa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y.io/" TargetMode="External"/><Relationship Id="rId7" Type="http://schemas.openxmlformats.org/officeDocument/2006/relationships/image" Target="../media/image40.png"/><Relationship Id="rId2" Type="http://schemas.openxmlformats.org/officeDocument/2006/relationships/hyperlink" Target="https://dask.org/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hyperlink" Target="https://joblib.readthedocs.io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Analytics Research Cluster (ARC)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1" y="3244341"/>
            <a:ext cx="9994325" cy="339517"/>
          </a:xfrm>
        </p:spPr>
        <p:txBody>
          <a:bodyPr/>
          <a:lstStyle/>
          <a:p>
            <a:r>
              <a:rPr lang="en-US" dirty="0"/>
              <a:t>Overview and Introduction to Using the Compute Equipment of the Institute for Insight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941074"/>
          </a:xfrm>
        </p:spPr>
        <p:txBody>
          <a:bodyPr/>
          <a:lstStyle/>
          <a:p>
            <a:r>
              <a:rPr lang="en-US" dirty="0"/>
              <a:t>Péter Molnár </a:t>
            </a:r>
            <a:r>
              <a:rPr lang="en-US" dirty="0" err="1"/>
              <a:t>pmolnar@gsu.edu</a:t>
            </a:r>
            <a:r>
              <a:rPr lang="en-US" dirty="0"/>
              <a:t> </a:t>
            </a:r>
          </a:p>
          <a:p>
            <a:r>
              <a:rPr lang="en-US" dirty="0"/>
              <a:t>October 21, 2023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40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unix history">
            <a:extLst>
              <a:ext uri="{FF2B5EF4-FFF2-40B4-BE49-F238E27FC236}">
                <a16:creationId xmlns:a16="http://schemas.microsoft.com/office/drawing/2014/main" id="{3EF92D37-3CEA-494E-BF4A-BEFF8E4766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18B89C-B4D7-9B47-9717-8538134B86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299" y="13032"/>
            <a:ext cx="8404403" cy="593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42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75CB6-F49E-264F-9FA5-0DC67F445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 Directory Tree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4E291EF-43B2-7E4E-BCC7-69D4E9568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239" y="1485900"/>
            <a:ext cx="8989235" cy="4932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riangle 3">
            <a:extLst>
              <a:ext uri="{FF2B5EF4-FFF2-40B4-BE49-F238E27FC236}">
                <a16:creationId xmlns:a16="http://schemas.microsoft.com/office/drawing/2014/main" id="{01CE0B97-553C-3646-AC39-DBBCE82901BE}"/>
              </a:ext>
            </a:extLst>
          </p:cNvPr>
          <p:cNvSpPr/>
          <p:nvPr/>
        </p:nvSpPr>
        <p:spPr>
          <a:xfrm>
            <a:off x="2958958" y="2208944"/>
            <a:ext cx="4685016" cy="4209361"/>
          </a:xfrm>
          <a:prstGeom prst="triangle">
            <a:avLst>
              <a:gd name="adj" fmla="val 49775"/>
            </a:avLst>
          </a:prstGeom>
          <a:solidFill>
            <a:srgbClr val="97CAEB">
              <a:alpha val="23922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51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Remote Access with SSH and SFTP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the Analytics Research Cluster (ARC)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October 21, 2023</a:t>
            </a:r>
          </a:p>
        </p:txBody>
      </p:sp>
    </p:spTree>
    <p:extLst>
      <p:ext uri="{BB962C8B-B14F-4D97-AF65-F5344CB8AC3E}">
        <p14:creationId xmlns:p14="http://schemas.microsoft.com/office/powerpoint/2010/main" val="126885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E4928-89D6-9A43-B391-96BFE88AF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with 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F1C34-3DE4-C44B-8D79-4CE657B25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SSH &amp; SFTP The server can be accessed via the Secure Shell protocol for command line use and file transfer.</a:t>
            </a:r>
          </a:p>
          <a:p>
            <a:r>
              <a:rPr lang="en-US" b="0" dirty="0"/>
              <a:t>Popular clients are: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The </a:t>
            </a:r>
            <a:r>
              <a:rPr lang="en-US" b="0" dirty="0" err="1"/>
              <a:t>ssh</a:t>
            </a:r>
            <a:r>
              <a:rPr lang="en-US" b="0" dirty="0"/>
              <a:t> and </a:t>
            </a:r>
            <a:r>
              <a:rPr lang="en-US" b="0" dirty="0" err="1"/>
              <a:t>scp</a:t>
            </a:r>
            <a:r>
              <a:rPr lang="en-US" b="0" dirty="0"/>
              <a:t> commands on POSIX systems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File transfer tools like FileZilla (OSX, Windows, Linux) and WinSCP (Windows)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Terminal program PuTTY (Windows)...though, the </a:t>
            </a:r>
            <a:r>
              <a:rPr lang="en-US" b="0" dirty="0" err="1"/>
              <a:t>Jupyter</a:t>
            </a:r>
            <a:r>
              <a:rPr lang="en-US" b="0" dirty="0"/>
              <a:t> Notebook also provides a terminal Users may add public keys to their .</a:t>
            </a:r>
            <a:r>
              <a:rPr lang="en-US" b="0" dirty="0" err="1"/>
              <a:t>ssh</a:t>
            </a:r>
            <a:r>
              <a:rPr lang="en-US" b="0" dirty="0"/>
              <a:t>/</a:t>
            </a:r>
            <a:r>
              <a:rPr lang="en-US" b="0" dirty="0" err="1"/>
              <a:t>authorized_keys</a:t>
            </a:r>
            <a:r>
              <a:rPr lang="en-US" b="0" dirty="0"/>
              <a:t> file. Do not remove the existing keys that are needed to utilize the client nodes.</a:t>
            </a:r>
          </a:p>
          <a:p>
            <a:r>
              <a:rPr lang="en-US" b="0" dirty="0"/>
              <a:t>Read </a:t>
            </a:r>
            <a:r>
              <a:rPr lang="en-US" b="0" dirty="0">
                <a:hlinkClick r:id="rId2"/>
              </a:rPr>
              <a:t>how to setup password-less SSH</a:t>
            </a:r>
            <a:r>
              <a:rPr lang="en-US" b="0" dirty="0"/>
              <a:t>.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211940-5054-BE4E-9194-8928F59E23DC}"/>
              </a:ext>
            </a:extLst>
          </p:cNvPr>
          <p:cNvSpPr/>
          <p:nvPr/>
        </p:nvSpPr>
        <p:spPr>
          <a:xfrm>
            <a:off x="381000" y="5574268"/>
            <a:ext cx="93118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/institute4insight/institute4insight.github.io/wiki/Login-with-SSH</a:t>
            </a:r>
          </a:p>
        </p:txBody>
      </p:sp>
    </p:spTree>
    <p:extLst>
      <p:ext uri="{BB962C8B-B14F-4D97-AF65-F5344CB8AC3E}">
        <p14:creationId xmlns:p14="http://schemas.microsoft.com/office/powerpoint/2010/main" val="2401243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2440A-75CE-9941-AA1C-B20CB77A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setup password-less 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6FE65-4DEE-9343-BFEF-25E25E17A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b="0" dirty="0"/>
              <a:t>Configuring password-less SSH is crucial for working across multiple (UNIX) systems.</a:t>
            </a:r>
          </a:p>
          <a:p>
            <a:r>
              <a:rPr lang="en-US" sz="1600" dirty="0"/>
              <a:t>password-less</a:t>
            </a:r>
            <a:r>
              <a:rPr lang="en-US" sz="1600" b="0" dirty="0"/>
              <a:t> means that SSH authenticates a connection by using private/public key-pairs from the respective hosts, and won't prompt for a password.</a:t>
            </a:r>
          </a:p>
          <a:p>
            <a:r>
              <a:rPr lang="en-US" sz="1600" b="0" dirty="0"/>
              <a:t>Using the CLI users can easy start programs on remote machines with commands like</a:t>
            </a:r>
          </a:p>
          <a:p>
            <a:r>
              <a:rPr lang="en-US" sz="1600" b="0" dirty="0">
                <a:latin typeface="Andale Mono" panose="020B0509000000000004" pitchFamily="49" charset="0"/>
              </a:rPr>
              <a:t>	$ </a:t>
            </a:r>
            <a:r>
              <a:rPr lang="en-US" sz="1600" b="0" dirty="0" err="1">
                <a:latin typeface="Andale Mono" panose="020B0509000000000004" pitchFamily="49" charset="0"/>
              </a:rPr>
              <a:t>ssh</a:t>
            </a:r>
            <a:r>
              <a:rPr lang="en-US" sz="1600" b="0" dirty="0">
                <a:latin typeface="Andale Mono" panose="020B0509000000000004" pitchFamily="49" charset="0"/>
              </a:rPr>
              <a:t> </a:t>
            </a:r>
            <a:r>
              <a:rPr lang="en-US" sz="1600" b="0" dirty="0" err="1">
                <a:latin typeface="Andale Mono" panose="020B0509000000000004" pitchFamily="49" charset="0"/>
              </a:rPr>
              <a:t>remote_host</a:t>
            </a:r>
            <a:r>
              <a:rPr lang="en-US" sz="1600" b="0" dirty="0">
                <a:latin typeface="Andale Mono" panose="020B0509000000000004" pitchFamily="49" charset="0"/>
              </a:rPr>
              <a:t> </a:t>
            </a:r>
            <a:r>
              <a:rPr lang="en-US" sz="1600" b="0" dirty="0" err="1">
                <a:latin typeface="Andale Mono" panose="020B0509000000000004" pitchFamily="49" charset="0"/>
              </a:rPr>
              <a:t>run_analysis.py</a:t>
            </a:r>
            <a:r>
              <a:rPr lang="en-US" sz="1600" b="0" dirty="0">
                <a:latin typeface="Andale Mono" panose="020B0509000000000004" pitchFamily="49" charset="0"/>
              </a:rPr>
              <a:t> or copy files back and forth between systems</a:t>
            </a:r>
          </a:p>
          <a:p>
            <a:r>
              <a:rPr lang="en-US" sz="1600" b="0" dirty="0">
                <a:latin typeface="Andale Mono" panose="020B0509000000000004" pitchFamily="49" charset="0"/>
              </a:rPr>
              <a:t>	$ </a:t>
            </a:r>
            <a:r>
              <a:rPr lang="en-US" sz="1600" b="0" dirty="0" err="1">
                <a:latin typeface="Andale Mono" panose="020B0509000000000004" pitchFamily="49" charset="0"/>
              </a:rPr>
              <a:t>scp</a:t>
            </a:r>
            <a:r>
              <a:rPr lang="en-US" sz="1600" b="0" dirty="0">
                <a:latin typeface="Andale Mono" panose="020B0509000000000004" pitchFamily="49" charset="0"/>
              </a:rPr>
              <a:t> -r </a:t>
            </a:r>
            <a:r>
              <a:rPr lang="en-US" sz="1600" b="0" dirty="0" err="1">
                <a:latin typeface="Andale Mono" panose="020B0509000000000004" pitchFamily="49" charset="0"/>
              </a:rPr>
              <a:t>my_data</a:t>
            </a:r>
            <a:r>
              <a:rPr lang="en-US" sz="1600" b="0" dirty="0">
                <a:latin typeface="Andale Mono" panose="020B0509000000000004" pitchFamily="49" charset="0"/>
              </a:rPr>
              <a:t> </a:t>
            </a:r>
            <a:r>
              <a:rPr lang="en-US" sz="1600" b="0" dirty="0" err="1">
                <a:latin typeface="Andale Mono" panose="020B0509000000000004" pitchFamily="49" charset="0"/>
              </a:rPr>
              <a:t>remote_host</a:t>
            </a:r>
            <a:r>
              <a:rPr lang="en-US" sz="1600" b="0" dirty="0">
                <a:latin typeface="Andale Mono" panose="020B0509000000000004" pitchFamily="49" charset="0"/>
              </a:rPr>
              <a:t>:/local/data/foo Creating key pairs on Mac OS and Linux</a:t>
            </a:r>
          </a:p>
          <a:p>
            <a:r>
              <a:rPr lang="en-US" sz="1600" b="0" dirty="0"/>
              <a:t>All users need to do is open the Terminal window and type the command</a:t>
            </a:r>
          </a:p>
          <a:p>
            <a:r>
              <a:rPr lang="en-US" sz="1600" b="0" dirty="0">
                <a:latin typeface="Andale Mono" panose="020B0509000000000004" pitchFamily="49" charset="0"/>
              </a:rPr>
              <a:t>$	 </a:t>
            </a:r>
            <a:r>
              <a:rPr lang="en-US" sz="1600" b="0" dirty="0" err="1">
                <a:latin typeface="Andale Mono" panose="020B0509000000000004" pitchFamily="49" charset="0"/>
              </a:rPr>
              <a:t>ssh</a:t>
            </a:r>
            <a:r>
              <a:rPr lang="en-US" sz="1600" b="0" dirty="0">
                <a:latin typeface="Andale Mono" panose="020B0509000000000004" pitchFamily="49" charset="0"/>
              </a:rPr>
              <a:t>-keygen</a:t>
            </a:r>
          </a:p>
          <a:p>
            <a:r>
              <a:rPr lang="en-US" sz="1600" b="0" dirty="0"/>
              <a:t>The program prompts for input, hit to accept the defaults (which will be just fine).</a:t>
            </a:r>
            <a:br>
              <a:rPr lang="en-US" sz="1600" b="0" dirty="0"/>
            </a:br>
            <a:r>
              <a:rPr lang="en-US" sz="1600" b="0" dirty="0"/>
              <a:t>For detailed </a:t>
            </a:r>
            <a:r>
              <a:rPr lang="en-US" sz="1600" b="0" dirty="0">
                <a:hlinkClick r:id="rId2"/>
              </a:rPr>
              <a:t>https://www.macworld.co.uk/how-to/mac-software/how-generate-ssh-keys-3521606/</a:t>
            </a:r>
            <a:endParaRPr lang="en-US" sz="1600" b="0" dirty="0"/>
          </a:p>
          <a:p>
            <a:endParaRPr lang="en-US" sz="1600" b="0" dirty="0"/>
          </a:p>
          <a:p>
            <a:endParaRPr lang="en-US" sz="1600" b="0" dirty="0"/>
          </a:p>
        </p:txBody>
      </p:sp>
    </p:spTree>
    <p:extLst>
      <p:ext uri="{BB962C8B-B14F-4D97-AF65-F5344CB8AC3E}">
        <p14:creationId xmlns:p14="http://schemas.microsoft.com/office/powerpoint/2010/main" val="2388265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2440A-75CE-9941-AA1C-B20CB77A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setup password-less SSH (Windows)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6FE65-4DEE-9343-BFEF-25E25E17A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b="0" dirty="0"/>
              <a:t>Creating key pairs on MS Windows</a:t>
            </a:r>
          </a:p>
          <a:p>
            <a:r>
              <a:rPr lang="en-US" sz="1600" b="0" dirty="0"/>
              <a:t>The terminal software </a:t>
            </a:r>
            <a:r>
              <a:rPr lang="en-US" sz="1600" b="0" dirty="0" err="1"/>
              <a:t>SmartTTY</a:t>
            </a:r>
            <a:r>
              <a:rPr lang="en-US" sz="1600" b="0" dirty="0"/>
              <a:t> </a:t>
            </a:r>
            <a:r>
              <a:rPr lang="en-US" sz="1600" b="0" dirty="0">
                <a:hlinkClick r:id="rId2"/>
              </a:rPr>
              <a:t>http://smartty.sysprogs.com</a:t>
            </a:r>
            <a:r>
              <a:rPr lang="en-US" sz="1600" b="0" dirty="0"/>
              <a:t> will perform the setup automatically when the "password-less" option is checked.</a:t>
            </a:r>
          </a:p>
          <a:p>
            <a:r>
              <a:rPr lang="en-US" sz="1600" b="0" dirty="0"/>
              <a:t>Alternatively, there is a set of PuTTY commands that can be downloaded from </a:t>
            </a:r>
            <a:r>
              <a:rPr lang="en-US" sz="1600" b="0" dirty="0">
                <a:hlinkClick r:id="rId3"/>
              </a:rPr>
              <a:t>https://www.chiark.greenend.org.uk/~sgtatham/putty/latest.html</a:t>
            </a:r>
            <a:endParaRPr lang="en-US" sz="1600" b="0" dirty="0"/>
          </a:p>
          <a:p>
            <a:r>
              <a:rPr lang="en-US" sz="1600" b="0" dirty="0"/>
              <a:t>Instructions can be found at </a:t>
            </a:r>
            <a:r>
              <a:rPr lang="en-US" sz="1600" b="0" dirty="0">
                <a:hlinkClick r:id="rId4"/>
              </a:rPr>
              <a:t>https://docs.joyent.com/public-cloud/getting-started/ssh-keys/generating-an-ssh-key-manually/manually-generating-your-ssh-key-in-windows</a:t>
            </a:r>
            <a:endParaRPr lang="en-US" sz="1600" b="0" dirty="0"/>
          </a:p>
        </p:txBody>
      </p:sp>
    </p:spTree>
    <p:extLst>
      <p:ext uri="{BB962C8B-B14F-4D97-AF65-F5344CB8AC3E}">
        <p14:creationId xmlns:p14="http://schemas.microsoft.com/office/powerpoint/2010/main" val="598602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2440A-75CE-9941-AA1C-B20CB77A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</p:spPr>
        <p:txBody>
          <a:bodyPr/>
          <a:lstStyle/>
          <a:p>
            <a:r>
              <a:rPr lang="en-US" dirty="0"/>
              <a:t>Configure system to allow password-less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6FE65-4DEE-9343-BFEF-25E25E17A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0" dirty="0">
                <a:solidFill>
                  <a:srgbClr val="C00000"/>
                </a:solidFill>
              </a:rPr>
              <a:t>This following outlines the steps to configure password-less login.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b="0" dirty="0">
                <a:solidFill>
                  <a:srgbClr val="C00000"/>
                </a:solidFill>
              </a:rPr>
              <a:t>create a private/public key-pair on the user's workstation (from which to connect to a </a:t>
            </a:r>
            <a:r>
              <a:rPr lang="en-US" sz="1800" b="0" i="1" dirty="0">
                <a:solidFill>
                  <a:srgbClr val="C00000"/>
                </a:solidFill>
              </a:rPr>
              <a:t>remote</a:t>
            </a:r>
            <a:r>
              <a:rPr lang="en-US" sz="1800" b="0" dirty="0">
                <a:solidFill>
                  <a:srgbClr val="C00000"/>
                </a:solidFill>
              </a:rPr>
              <a:t> server)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b="0" dirty="0">
                <a:solidFill>
                  <a:srgbClr val="C00000"/>
                </a:solidFill>
              </a:rPr>
              <a:t>copy the public key (by default the file .</a:t>
            </a:r>
            <a:r>
              <a:rPr lang="en-US" sz="1800" b="0" dirty="0" err="1">
                <a:solidFill>
                  <a:srgbClr val="C00000"/>
                </a:solidFill>
              </a:rPr>
              <a:t>ssh</a:t>
            </a:r>
            <a:r>
              <a:rPr lang="en-US" sz="1800" b="0" dirty="0">
                <a:solidFill>
                  <a:srgbClr val="C00000"/>
                </a:solidFill>
              </a:rPr>
              <a:t>/</a:t>
            </a:r>
            <a:r>
              <a:rPr lang="en-US" sz="1800" b="0" dirty="0" err="1">
                <a:solidFill>
                  <a:srgbClr val="C00000"/>
                </a:solidFill>
              </a:rPr>
              <a:t>id_rsa.pub</a:t>
            </a:r>
            <a:r>
              <a:rPr lang="en-US" sz="1800" b="0" dirty="0">
                <a:solidFill>
                  <a:srgbClr val="C00000"/>
                </a:solidFill>
              </a:rPr>
              <a:t> to the remote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b="0" dirty="0">
                <a:solidFill>
                  <a:srgbClr val="C00000"/>
                </a:solidFill>
              </a:rPr>
              <a:t>login to the remote system, and</a:t>
            </a:r>
          </a:p>
          <a:p>
            <a:pPr marL="690563" lvl="1" indent="-457200">
              <a:buFont typeface="+mj-lt"/>
              <a:buAutoNum type="arabicPeriod"/>
            </a:pPr>
            <a:r>
              <a:rPr lang="en-US" dirty="0">
                <a:solidFill>
                  <a:srgbClr val="C00000"/>
                </a:solidFill>
              </a:rPr>
              <a:t>create a </a:t>
            </a:r>
            <a:r>
              <a:rPr lang="en-US" dirty="0">
                <a:solidFill>
                  <a:srgbClr val="C00000"/>
                </a:solidFill>
                <a:latin typeface="Andale Mono" panose="020B0509000000000004" pitchFamily="49" charset="0"/>
              </a:rPr>
              <a:t>.</a:t>
            </a:r>
            <a:r>
              <a:rPr lang="en-US" dirty="0" err="1">
                <a:solidFill>
                  <a:srgbClr val="C00000"/>
                </a:solidFill>
                <a:latin typeface="Andale Mono" panose="020B0509000000000004" pitchFamily="49" charset="0"/>
              </a:rPr>
              <a:t>ssh</a:t>
            </a:r>
            <a:r>
              <a:rPr lang="en-US" dirty="0">
                <a:solidFill>
                  <a:srgbClr val="C00000"/>
                </a:solidFill>
              </a:rPr>
              <a:t> directory on the user's home directory, if it doesn't exist</a:t>
            </a:r>
          </a:p>
          <a:p>
            <a:pPr marL="690563" lvl="1" indent="-457200">
              <a:buFont typeface="+mj-lt"/>
              <a:buAutoNum type="arabicPeriod"/>
            </a:pPr>
            <a:r>
              <a:rPr lang="en-US" dirty="0">
                <a:solidFill>
                  <a:srgbClr val="C00000"/>
                </a:solidFill>
              </a:rPr>
              <a:t>add the public key from the workstation to the end of the file </a:t>
            </a:r>
            <a:r>
              <a:rPr lang="en-US" dirty="0">
                <a:solidFill>
                  <a:srgbClr val="C00000"/>
                </a:solidFill>
                <a:latin typeface="Andale Mono" panose="020B0509000000000004" pitchFamily="49" charset="0"/>
              </a:rPr>
              <a:t>~/.</a:t>
            </a:r>
            <a:r>
              <a:rPr lang="en-US" dirty="0" err="1">
                <a:solidFill>
                  <a:srgbClr val="C00000"/>
                </a:solidFill>
                <a:latin typeface="Andale Mono" panose="020B0509000000000004" pitchFamily="49" charset="0"/>
              </a:rPr>
              <a:t>ssh</a:t>
            </a:r>
            <a:r>
              <a:rPr lang="en-US" dirty="0">
                <a:solidFill>
                  <a:srgbClr val="C00000"/>
                </a:solidFill>
                <a:latin typeface="Andale Mono" panose="020B0509000000000004" pitchFamily="49" charset="0"/>
              </a:rPr>
              <a:t>/</a:t>
            </a:r>
            <a:r>
              <a:rPr lang="en-US" dirty="0" err="1">
                <a:solidFill>
                  <a:srgbClr val="C00000"/>
                </a:solidFill>
                <a:latin typeface="Andale Mono" panose="020B0509000000000004" pitchFamily="49" charset="0"/>
              </a:rPr>
              <a:t>authorized_keys</a:t>
            </a:r>
            <a:br>
              <a:rPr lang="en-US" dirty="0">
                <a:solidFill>
                  <a:srgbClr val="C00000"/>
                </a:solidFill>
                <a:latin typeface="Andale Mono" panose="020B0509000000000004" pitchFamily="49" charset="0"/>
              </a:rPr>
            </a:br>
            <a:r>
              <a:rPr lang="en-US" dirty="0">
                <a:solidFill>
                  <a:srgbClr val="C00000"/>
                </a:solidFill>
              </a:rPr>
              <a:t>(Make sure not to overwrite any existing entries!)</a:t>
            </a:r>
          </a:p>
          <a:p>
            <a:endParaRPr lang="en-US" sz="1800" b="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078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3C22D-453F-1148-A0CF-C1870B1F7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Secure File Transfer Protocol (SFTP)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BE54F-601D-264F-BC5A-B2DDF11BF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Some popular SFTP clients</a:t>
            </a:r>
          </a:p>
          <a:p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hlinkClick r:id="rId2"/>
              </a:rPr>
              <a:t>https://filezilla-project.org</a:t>
            </a:r>
            <a:r>
              <a:rPr lang="en-US" b="0" dirty="0"/>
              <a:t> (Windows, MacOS, Linux)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hlinkClick r:id="rId3"/>
              </a:rPr>
              <a:t>https://winscp.net/eng/index.php</a:t>
            </a:r>
            <a:r>
              <a:rPr lang="en-US" b="0" dirty="0"/>
              <a:t> (Windows)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hlinkClick r:id="rId4"/>
              </a:rPr>
              <a:t>https://mobaxterm.mobatek.net</a:t>
            </a:r>
            <a:r>
              <a:rPr lang="en-US" b="0" dirty="0"/>
              <a:t> (Windows)</a:t>
            </a:r>
          </a:p>
          <a:p>
            <a:r>
              <a:rPr lang="en-US" b="0" dirty="0"/>
              <a:t> </a:t>
            </a: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769051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28FD8B3B-4A15-C942-A53B-7053FF34C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900" y="0"/>
            <a:ext cx="84582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860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AB35AFD4-7F4B-0849-9873-F68EB1D69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75" y="0"/>
            <a:ext cx="8602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0416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59E5D-378F-2249-A26E-6EFC469FE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5ED572C6-48DB-6E40-B96E-A4134548FE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0789052"/>
              </p:ext>
            </p:extLst>
          </p:nvPr>
        </p:nvGraphicFramePr>
        <p:xfrm>
          <a:off x="381000" y="1789113"/>
          <a:ext cx="9396573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6573">
                  <a:extLst>
                    <a:ext uri="{9D8B030D-6E8A-4147-A177-3AD203B41FA5}">
                      <a16:colId xmlns:a16="http://schemas.microsoft.com/office/drawing/2014/main" val="34976765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379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Cluster Architecture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70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UNIX Command Line Interface (CLI)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176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Remote Access via Secure Shell and Secure File Transfer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702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Introduction to Jupyter Lab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078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File Systems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29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SQL Database Servers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71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Overview of Distributed Computing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45028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2638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2B3A-6238-C14B-9936-41D4F316A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 Tunnel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D7167-D7A2-EC4E-AB3D-5838951E3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SSH tunnels can be used when services like </a:t>
            </a:r>
            <a:r>
              <a:rPr lang="en-US" b="0" dirty="0">
                <a:hlinkClick r:id="rId2"/>
              </a:rPr>
              <a:t>SQL-Server</a:t>
            </a:r>
            <a:r>
              <a:rPr lang="en-US" b="0" dirty="0"/>
              <a:t> or the </a:t>
            </a:r>
            <a:r>
              <a:rPr lang="en-US" b="0" dirty="0">
                <a:hlinkClick r:id="rId3"/>
              </a:rPr>
              <a:t>Spark UI</a:t>
            </a:r>
            <a:r>
              <a:rPr lang="en-US" b="0" dirty="0"/>
              <a:t> cannot be accessed directly due to firewall rules.</a:t>
            </a:r>
          </a:p>
          <a:p>
            <a:r>
              <a:rPr lang="en-US" b="0" dirty="0"/>
              <a:t>For example: accessing the Spark History Server on compute-14.insight.gsu.edu that runs on port 18080 requires a tunnel.</a:t>
            </a:r>
          </a:p>
          <a:p>
            <a:r>
              <a:rPr lang="en-US" b="0" dirty="0"/>
              <a:t>Some systems like Hadoop and Spark provide convenient web-interfaces. However, these interfaces pose a security risk if they were exposed to the Internet.</a:t>
            </a:r>
          </a:p>
          <a:p>
            <a:r>
              <a:rPr lang="en-US" b="0" dirty="0"/>
              <a:t>The use of SSH tunnels ensures that only authorized users have access. We protect SQL servers in the same way.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55FCDD-BF6C-C64A-B08F-6A642C57333D}"/>
              </a:ext>
            </a:extLst>
          </p:cNvPr>
          <p:cNvSpPr/>
          <p:nvPr/>
        </p:nvSpPr>
        <p:spPr>
          <a:xfrm>
            <a:off x="381000" y="5574268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/institute4insight/institute4insight.github.io/wiki/SSH-Tunnel</a:t>
            </a:r>
          </a:p>
        </p:txBody>
      </p:sp>
    </p:spTree>
    <p:extLst>
      <p:ext uri="{BB962C8B-B14F-4D97-AF65-F5344CB8AC3E}">
        <p14:creationId xmlns:p14="http://schemas.microsoft.com/office/powerpoint/2010/main" val="1569042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98114-AA13-264C-8FD1-96C6C8D47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 Tunnel (2)</a:t>
            </a:r>
          </a:p>
        </p:txBody>
      </p:sp>
      <p:pic>
        <p:nvPicPr>
          <p:cNvPr id="1026" name="Picture 2" descr="SSH Tunnel Diagram">
            <a:extLst>
              <a:ext uri="{FF2B5EF4-FFF2-40B4-BE49-F238E27FC236}">
                <a16:creationId xmlns:a16="http://schemas.microsoft.com/office/drawing/2014/main" id="{20FFD598-B8D0-5140-8990-D23BC45B06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074" y="1789113"/>
            <a:ext cx="6701851" cy="417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51401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8EBA1-F9CD-CF48-8439-24AE1B441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 Tunnel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1FC69-82A9-3948-B032-AFC044ED6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b="0" dirty="0"/>
              <a:t>Useful SSH Tunnels</a:t>
            </a:r>
          </a:p>
          <a:p>
            <a:endParaRPr lang="en-US" sz="1600" b="0" dirty="0"/>
          </a:p>
          <a:p>
            <a:endParaRPr lang="en-US" sz="1600" b="0" dirty="0"/>
          </a:p>
          <a:p>
            <a:endParaRPr lang="en-US" sz="1600" b="0" dirty="0"/>
          </a:p>
          <a:p>
            <a:r>
              <a:rPr lang="en-US" sz="1600" b="0" dirty="0"/>
              <a:t>Utilities for SSH Tunnels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/>
              <a:t>CLI command </a:t>
            </a:r>
            <a:r>
              <a:rPr lang="en-US" sz="1600" b="0" dirty="0" err="1"/>
              <a:t>ssh</a:t>
            </a:r>
            <a:r>
              <a:rPr lang="en-US" sz="1600" b="0" dirty="0"/>
              <a:t> is available on Apple Mac OS, Linux and any other UNIX variation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0" dirty="0"/>
              <a:t>Windows Subsystem for Linux </a:t>
            </a:r>
            <a:r>
              <a:rPr lang="en-US" sz="1600" b="0" dirty="0">
                <a:hlinkClick r:id="rId2"/>
              </a:rPr>
              <a:t>https://docs.microsoft.com/en-us/windows/wsl/about</a:t>
            </a:r>
            <a:endParaRPr lang="en-US" sz="1600" b="0" dirty="0"/>
          </a:p>
          <a:p>
            <a:endParaRPr lang="en-US" sz="1600" b="0" dirty="0"/>
          </a:p>
          <a:p>
            <a:endParaRPr lang="en-US" sz="1600" b="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54E246C-BE71-094C-BE8B-CCF6A9FDE2E0}"/>
              </a:ext>
            </a:extLst>
          </p:cNvPr>
          <p:cNvGraphicFramePr>
            <a:graphicFrameLocks noGrp="1"/>
          </p:cNvGraphicFramePr>
          <p:nvPr/>
        </p:nvGraphicFramePr>
        <p:xfrm>
          <a:off x="1143000" y="2222496"/>
          <a:ext cx="10609262" cy="1206504"/>
        </p:xfrm>
        <a:graphic>
          <a:graphicData uri="http://schemas.openxmlformats.org/drawingml/2006/table">
            <a:tbl>
              <a:tblPr/>
              <a:tblGrid>
                <a:gridCol w="3685027">
                  <a:extLst>
                    <a:ext uri="{9D8B030D-6E8A-4147-A177-3AD203B41FA5}">
                      <a16:colId xmlns:a16="http://schemas.microsoft.com/office/drawing/2014/main" val="2466699768"/>
                    </a:ext>
                  </a:extLst>
                </a:gridCol>
                <a:gridCol w="6924235">
                  <a:extLst>
                    <a:ext uri="{9D8B030D-6E8A-4147-A177-3AD203B41FA5}">
                      <a16:colId xmlns:a16="http://schemas.microsoft.com/office/drawing/2014/main" val="2360455531"/>
                    </a:ext>
                  </a:extLst>
                </a:gridCol>
              </a:tblGrid>
              <a:tr h="287373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Yarn Manager and Spark UI Proxy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</a:rPr>
                        <a:t>ssh</a:t>
                      </a:r>
                      <a:r>
                        <a:rPr lang="en-US" sz="1600" dirty="0">
                          <a:effectLst/>
                        </a:rPr>
                        <a:t> -</a:t>
                      </a:r>
                      <a:r>
                        <a:rPr lang="en-US" sz="1600" dirty="0" err="1">
                          <a:effectLst/>
                        </a:rPr>
                        <a:t>fNL</a:t>
                      </a:r>
                      <a:r>
                        <a:rPr lang="en-US" sz="1600" dirty="0">
                          <a:effectLst/>
                        </a:rPr>
                        <a:t> 8088:compute-14:8088 </a:t>
                      </a:r>
                      <a:r>
                        <a:rPr lang="en-US" sz="1600" dirty="0" err="1">
                          <a:effectLst/>
                        </a:rPr>
                        <a:t>arc.insight.gsu.edu</a:t>
                      </a:r>
                      <a:endParaRPr lang="en-US" sz="1600" dirty="0">
                        <a:effectLst/>
                      </a:endParaRP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9946020"/>
                  </a:ext>
                </a:extLst>
              </a:tr>
              <a:tr h="490224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Spark History Server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</a:rPr>
                        <a:t>ssh</a:t>
                      </a:r>
                      <a:r>
                        <a:rPr lang="en-US" sz="1600" dirty="0">
                          <a:effectLst/>
                        </a:rPr>
                        <a:t> -</a:t>
                      </a:r>
                      <a:r>
                        <a:rPr lang="en-US" sz="1600" dirty="0" err="1">
                          <a:effectLst/>
                        </a:rPr>
                        <a:t>fNL</a:t>
                      </a:r>
                      <a:r>
                        <a:rPr lang="en-US" sz="1600" dirty="0">
                          <a:effectLst/>
                        </a:rPr>
                        <a:t> 18080:compute-14:18080 </a:t>
                      </a:r>
                      <a:r>
                        <a:rPr lang="en-US" sz="1600" dirty="0" err="1">
                          <a:effectLst/>
                        </a:rPr>
                        <a:t>arc.insight.gsu.edu</a:t>
                      </a:r>
                      <a:endParaRPr lang="en-US" sz="1600" dirty="0">
                        <a:effectLst/>
                      </a:endParaRP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1809687"/>
                  </a:ext>
                </a:extLst>
              </a:tr>
              <a:tr h="287373">
                <a:tc>
                  <a:txBody>
                    <a:bodyPr/>
                    <a:lstStyle/>
                    <a:p>
                      <a:r>
                        <a:rPr lang="en-US" sz="1600" b="1" dirty="0">
                          <a:effectLst/>
                        </a:rPr>
                        <a:t>PostgreSQL Server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</a:rPr>
                        <a:t>ssh</a:t>
                      </a:r>
                      <a:r>
                        <a:rPr lang="en-US" sz="1600" dirty="0">
                          <a:effectLst/>
                        </a:rPr>
                        <a:t> -</a:t>
                      </a:r>
                      <a:r>
                        <a:rPr lang="en-US" sz="1600" dirty="0" err="1">
                          <a:effectLst/>
                        </a:rPr>
                        <a:t>fNL</a:t>
                      </a:r>
                      <a:r>
                        <a:rPr lang="en-US" sz="1600" dirty="0">
                          <a:effectLst/>
                        </a:rPr>
                        <a:t> 5432:sqlserver-1:5432 </a:t>
                      </a:r>
                      <a:r>
                        <a:rPr lang="en-US" sz="1600" dirty="0" err="1">
                          <a:effectLst/>
                        </a:rPr>
                        <a:t>arc.insight.gsu.edu</a:t>
                      </a:r>
                      <a:endParaRPr lang="en-US" sz="1600" dirty="0">
                        <a:effectLst/>
                      </a:endParaRP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5666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13732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SSH tunnels (port forwarding)">
            <a:extLst>
              <a:ext uri="{FF2B5EF4-FFF2-40B4-BE49-F238E27FC236}">
                <a16:creationId xmlns:a16="http://schemas.microsoft.com/office/drawing/2014/main" id="{AC3D6BE9-538F-5F46-ABCA-7BB1C8EC3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388" y="0"/>
            <a:ext cx="100552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8CC5DED-78BA-F044-A9CE-71020E5A5EA6}"/>
              </a:ext>
            </a:extLst>
          </p:cNvPr>
          <p:cNvSpPr/>
          <p:nvPr/>
        </p:nvSpPr>
        <p:spPr>
          <a:xfrm>
            <a:off x="200818" y="5758934"/>
            <a:ext cx="47628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mobaxterm.mobatek.net</a:t>
            </a:r>
            <a:r>
              <a:rPr lang="en-US" dirty="0"/>
              <a:t>/</a:t>
            </a:r>
            <a:r>
              <a:rPr lang="en-US" dirty="0" err="1"/>
              <a:t>features.html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472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Introduction to</a:t>
            </a:r>
            <a:br>
              <a:rPr lang="en-US"/>
            </a:br>
            <a:r>
              <a:rPr lang="en-US"/>
              <a:t>Jupyter</a:t>
            </a:r>
            <a:r>
              <a:rPr lang="en-US" dirty="0"/>
              <a:t> Lab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the Analytics Research Cluster (ARC)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October 21, 2023</a:t>
            </a:r>
          </a:p>
        </p:txBody>
      </p:sp>
    </p:spTree>
    <p:extLst>
      <p:ext uri="{BB962C8B-B14F-4D97-AF65-F5344CB8AC3E}">
        <p14:creationId xmlns:p14="http://schemas.microsoft.com/office/powerpoint/2010/main" val="11802793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097180-CB6E-0444-B383-F6E9CEF0A6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958"/>
          <a:stretch/>
        </p:blipFill>
        <p:spPr>
          <a:xfrm>
            <a:off x="986319" y="1"/>
            <a:ext cx="10413715" cy="6858000"/>
          </a:xfrm>
          <a:prstGeom prst="rect">
            <a:avLst/>
          </a:prstGeom>
        </p:spPr>
      </p:pic>
      <p:sp>
        <p:nvSpPr>
          <p:cNvPr id="3" name="Oval Callout 2">
            <a:extLst>
              <a:ext uri="{FF2B5EF4-FFF2-40B4-BE49-F238E27FC236}">
                <a16:creationId xmlns:a16="http://schemas.microsoft.com/office/drawing/2014/main" id="{BC0FCAA5-9BC3-CD40-A2ED-BCA39E2AD45C}"/>
              </a:ext>
            </a:extLst>
          </p:cNvPr>
          <p:cNvSpPr/>
          <p:nvPr/>
        </p:nvSpPr>
        <p:spPr>
          <a:xfrm>
            <a:off x="4123361" y="4636466"/>
            <a:ext cx="1972639" cy="1058239"/>
          </a:xfrm>
          <a:prstGeom prst="wedgeEllipseCallout">
            <a:avLst>
              <a:gd name="adj1" fmla="val -84895"/>
              <a:gd name="adj2" fmla="val -43325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Click here</a:t>
            </a:r>
          </a:p>
        </p:txBody>
      </p:sp>
      <p:sp>
        <p:nvSpPr>
          <p:cNvPr id="4" name="Oval Callout 3">
            <a:extLst>
              <a:ext uri="{FF2B5EF4-FFF2-40B4-BE49-F238E27FC236}">
                <a16:creationId xmlns:a16="http://schemas.microsoft.com/office/drawing/2014/main" id="{03DCF6FD-FA75-2243-9091-D9E7CB301369}"/>
              </a:ext>
            </a:extLst>
          </p:cNvPr>
          <p:cNvSpPr/>
          <p:nvPr/>
        </p:nvSpPr>
        <p:spPr>
          <a:xfrm>
            <a:off x="7327185" y="427661"/>
            <a:ext cx="1972639" cy="1058239"/>
          </a:xfrm>
          <a:prstGeom prst="wedgeEllipseCallout">
            <a:avLst>
              <a:gd name="adj1" fmla="val -78645"/>
              <a:gd name="adj2" fmla="val -51092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Visit</a:t>
            </a:r>
          </a:p>
        </p:txBody>
      </p:sp>
    </p:spTree>
    <p:extLst>
      <p:ext uri="{BB962C8B-B14F-4D97-AF65-F5344CB8AC3E}">
        <p14:creationId xmlns:p14="http://schemas.microsoft.com/office/powerpoint/2010/main" val="3056877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File Systems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the Analytics Research Cluster (ARC)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October 21, 2023</a:t>
            </a:r>
          </a:p>
        </p:txBody>
      </p:sp>
    </p:spTree>
    <p:extLst>
      <p:ext uri="{BB962C8B-B14F-4D97-AF65-F5344CB8AC3E}">
        <p14:creationId xmlns:p14="http://schemas.microsoft.com/office/powerpoint/2010/main" val="1826121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D718DB-5541-CC40-A65E-AB596B2EF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95689" y="308357"/>
            <a:ext cx="6525135" cy="63303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95ACB1-1077-8B4B-A7C3-54BBE7022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Systems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CF7EF2F-24DB-1543-8496-5D2BADB6D608}"/>
              </a:ext>
            </a:extLst>
          </p:cNvPr>
          <p:cNvSpPr txBox="1">
            <a:spLocks/>
          </p:cNvSpPr>
          <p:nvPr/>
        </p:nvSpPr>
        <p:spPr>
          <a:xfrm>
            <a:off x="381000" y="1788326"/>
            <a:ext cx="5234354" cy="417320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95000"/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2333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600" i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1477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 i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6049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en-US" dirty="0"/>
              <a:t>Local File System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Every node has their own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Operating systems, software</a:t>
            </a:r>
          </a:p>
          <a:p>
            <a:pPr lvl="1"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r>
              <a:rPr lang="en-US" dirty="0"/>
              <a:t>Network File System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Shared across multiple nodes</a:t>
            </a:r>
          </a:p>
          <a:p>
            <a:pPr lvl="1">
              <a:spcBef>
                <a:spcPts val="600"/>
              </a:spcBef>
              <a:tabLst>
                <a:tab pos="1023938" algn="l"/>
              </a:tabLst>
            </a:pPr>
            <a:r>
              <a:rPr lang="en-US" dirty="0">
                <a:latin typeface="Andale Mono" panose="020B0509000000000004" pitchFamily="49" charset="0"/>
              </a:rPr>
              <a:t>/data</a:t>
            </a:r>
            <a:r>
              <a:rPr lang="en-US" dirty="0"/>
              <a:t>	archive of large data sets</a:t>
            </a:r>
          </a:p>
          <a:p>
            <a:pPr lvl="1">
              <a:spcBef>
                <a:spcPts val="600"/>
              </a:spcBef>
              <a:tabLst>
                <a:tab pos="1023938" algn="l"/>
              </a:tabLst>
            </a:pPr>
            <a:r>
              <a:rPr lang="en-US" dirty="0">
                <a:latin typeface="Andale Mono" panose="020B0509000000000004" pitchFamily="49" charset="0"/>
              </a:rPr>
              <a:t>/home</a:t>
            </a:r>
            <a:r>
              <a:rPr lang="en-US" dirty="0"/>
              <a:t>	user programs and documents</a:t>
            </a:r>
            <a:br>
              <a:rPr lang="en-US" dirty="0"/>
            </a:br>
            <a:r>
              <a:rPr lang="en-US" dirty="0"/>
              <a:t>	</a:t>
            </a:r>
          </a:p>
          <a:p>
            <a:pPr>
              <a:spcBef>
                <a:spcPts val="600"/>
              </a:spcBef>
            </a:pPr>
            <a:r>
              <a:rPr lang="en-US" dirty="0"/>
              <a:t>Hadoop File System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Distributed for parallel processing</a:t>
            </a:r>
          </a:p>
          <a:p>
            <a:pPr marL="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831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SQL Databases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the Analytics Research Cluster (ARC)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October 21, 2023</a:t>
            </a:r>
          </a:p>
        </p:txBody>
      </p:sp>
    </p:spTree>
    <p:extLst>
      <p:ext uri="{BB962C8B-B14F-4D97-AF65-F5344CB8AC3E}">
        <p14:creationId xmlns:p14="http://schemas.microsoft.com/office/powerpoint/2010/main" val="16164844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22" name="Content Placeholder 21"/>
          <p:cNvSpPr>
            <a:spLocks noGrp="1"/>
          </p:cNvSpPr>
          <p:nvPr>
            <p:ph sz="half" idx="1"/>
          </p:nvPr>
        </p:nvSpPr>
        <p:spPr>
          <a:xfrm>
            <a:off x="6956424" y="2179479"/>
            <a:ext cx="4191001" cy="3411631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solidFill>
                  <a:schemeClr val="accent2"/>
                </a:solidFill>
              </a:rPr>
              <a:t>Structured Query Language (SQL)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Server Architecture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User Authentication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Desktop Applications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Query via Python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Limitations</a:t>
            </a:r>
          </a:p>
          <a:p>
            <a:endParaRPr lang="en-US" dirty="0"/>
          </a:p>
        </p:txBody>
      </p:sp>
      <p:pic>
        <p:nvPicPr>
          <p:cNvPr id="1028" name="Picture 4" descr="Welcome to SQL: Modifying Databases and Tables">
            <a:extLst>
              <a:ext uri="{FF2B5EF4-FFF2-40B4-BE49-F238E27FC236}">
                <a16:creationId xmlns:a16="http://schemas.microsoft.com/office/drawing/2014/main" id="{94439D9F-82BD-5149-8790-7BF5D876F1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" r="-58"/>
          <a:stretch/>
        </p:blipFill>
        <p:spPr bwMode="auto">
          <a:xfrm>
            <a:off x="412123" y="2060164"/>
            <a:ext cx="6091706" cy="3530946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985696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097180-CB6E-0444-B383-F6E9CEF0A69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44902" y="0"/>
            <a:ext cx="75021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01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17818" y="3058578"/>
            <a:ext cx="4156364" cy="740844"/>
          </a:xfrm>
        </p:spPr>
        <p:txBody>
          <a:bodyPr/>
          <a:lstStyle/>
          <a:p>
            <a:r>
              <a:rPr lang="en-US" dirty="0"/>
              <a:t>SQL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4474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5FB53-FE68-CF40-BE39-CC60BC2DB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– Select Statement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358AF37-BD7C-8F46-BF9B-03768014DE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79587" y="3767620"/>
            <a:ext cx="4331413" cy="2165707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D14788-9033-1B47-8BE2-052714FC54ED}"/>
              </a:ext>
            </a:extLst>
          </p:cNvPr>
          <p:cNvSpPr txBox="1"/>
          <p:nvPr/>
        </p:nvSpPr>
        <p:spPr>
          <a:xfrm>
            <a:off x="357673" y="1790700"/>
            <a:ext cx="865180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5)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CONCAT(country, site) AS location, </a:t>
            </a:r>
          </a:p>
          <a:p>
            <a:pPr algn="l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DATEPART(YEAR,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sales_date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algn="l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SUM(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sales_qty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AS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total_sales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company_sales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sales_status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’completed’</a:t>
            </a:r>
          </a:p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CONCAT(country, site), DATEPART(YEAR,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sales_date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HAVING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COUNT(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total_sales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&gt;= 10</a:t>
            </a:r>
          </a:p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ORDER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total_sales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100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A681CC95-CCB4-F14D-BC9F-44C649DF0469}"/>
              </a:ext>
            </a:extLst>
          </p:cNvPr>
          <p:cNvSpPr/>
          <p:nvPr/>
        </p:nvSpPr>
        <p:spPr>
          <a:xfrm>
            <a:off x="1726059" y="4850473"/>
            <a:ext cx="3678148" cy="169523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Assign as much workload as possible to the SQL server…</a:t>
            </a:r>
          </a:p>
        </p:txBody>
      </p:sp>
    </p:spTree>
    <p:extLst>
      <p:ext uri="{BB962C8B-B14F-4D97-AF65-F5344CB8AC3E}">
        <p14:creationId xmlns:p14="http://schemas.microsoft.com/office/powerpoint/2010/main" val="22502322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17818" y="2804822"/>
            <a:ext cx="4156364" cy="1248355"/>
          </a:xfrm>
        </p:spPr>
        <p:txBody>
          <a:bodyPr/>
          <a:lstStyle/>
          <a:p>
            <a:r>
              <a:rPr lang="en-US" sz="5400" dirty="0"/>
              <a:t>Server</a:t>
            </a:r>
            <a:br>
              <a:rPr lang="en-US" sz="5400" dirty="0"/>
            </a:br>
            <a:r>
              <a:rPr lang="en-US" sz="5400" dirty="0"/>
              <a:t>Architecture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7547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28876" y="2688220"/>
            <a:ext cx="5957398" cy="740780"/>
          </a:xfrm>
        </p:spPr>
        <p:txBody>
          <a:bodyPr/>
          <a:lstStyle/>
          <a:p>
            <a:r>
              <a:rPr lang="en-US" dirty="0"/>
              <a:t>Authentication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8647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0819D-6732-654B-A91F-145EC08EF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and Authentication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029B2-6515-1049-883D-7BF3177AA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788326"/>
            <a:ext cx="7837025" cy="4173203"/>
          </a:xfrm>
        </p:spPr>
        <p:txBody>
          <a:bodyPr/>
          <a:lstStyle/>
          <a:p>
            <a:r>
              <a:rPr lang="en-US" dirty="0"/>
              <a:t>(Traditionally) you connect to SQL Servers via network connection </a:t>
            </a: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9CB23BB8-0918-6F4A-88C3-D6EF7F64E4D3}"/>
              </a:ext>
            </a:extLst>
          </p:cNvPr>
          <p:cNvSpPr/>
          <p:nvPr/>
        </p:nvSpPr>
        <p:spPr>
          <a:xfrm>
            <a:off x="8442767" y="2494344"/>
            <a:ext cx="3009417" cy="2141317"/>
          </a:xfrm>
          <a:prstGeom prst="wedgeRoundRectCallout">
            <a:avLst>
              <a:gd name="adj1" fmla="val -117371"/>
              <a:gd name="adj2" fmla="val 6304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Never include your database login and password in your program code.</a:t>
            </a:r>
          </a:p>
          <a:p>
            <a:pPr algn="ctr"/>
            <a:r>
              <a:rPr lang="en-US" sz="1600" dirty="0"/>
              <a:t>Keep them in a separate file or secret manager.</a:t>
            </a:r>
          </a:p>
          <a:p>
            <a:pPr algn="ctr"/>
            <a:r>
              <a:rPr lang="en-US" sz="1600" dirty="0"/>
              <a:t>Never commit credentials file to Git repo!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C4574D-E36A-7849-8615-AE810A397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28" y="4929441"/>
            <a:ext cx="10791696" cy="101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6556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29393" y="2689246"/>
            <a:ext cx="4156364" cy="1479508"/>
          </a:xfrm>
        </p:spPr>
        <p:txBody>
          <a:bodyPr/>
          <a:lstStyle/>
          <a:p>
            <a:r>
              <a:rPr lang="en-US" dirty="0"/>
              <a:t>Desktop Apps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247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035B9-1189-5548-9233-A0F5238FA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Desktop SQL Apps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7F238A-71F7-D145-8AC1-A8892FDF08A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0" dirty="0"/>
              <a:t>Applications to query and manage SQL databases</a:t>
            </a:r>
          </a:p>
          <a:p>
            <a:r>
              <a:rPr lang="en-US" b="0" dirty="0"/>
              <a:t>Some support many different relational database systems – additional connectors (drivers) may be required</a:t>
            </a:r>
          </a:p>
          <a:p>
            <a:r>
              <a:rPr lang="en-US" b="0" dirty="0"/>
              <a:t>Others only support a specific database system: MySQL Workbench, MS SQL-Server Management Studio</a:t>
            </a:r>
          </a:p>
          <a:p>
            <a:r>
              <a:rPr lang="en-US" b="0" dirty="0"/>
              <a:t>Useful for SQL (only) querying and analysis of data. Explore database tables. Create and test SQL queries that are used (Python) code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02C415-FDDB-8D44-894D-D7BA28AFC08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0" dirty="0"/>
              <a:t>Free to use desktop applications: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 err="1"/>
              <a:t>DBeaver</a:t>
            </a:r>
            <a:r>
              <a:rPr lang="en-US" b="0" dirty="0"/>
              <a:t> Community</a:t>
            </a:r>
            <a:br>
              <a:rPr lang="en-US" b="0" dirty="0"/>
            </a:br>
            <a:r>
              <a:rPr lang="en-US" b="0" dirty="0">
                <a:hlinkClick r:id="rId2"/>
              </a:rPr>
              <a:t>https://dbeaver.io</a:t>
            </a:r>
            <a:br>
              <a:rPr lang="en-US" b="0" dirty="0"/>
            </a:br>
            <a:r>
              <a:rPr lang="en-US" b="0" dirty="0"/>
              <a:t>(Mac/Windows/Linux)</a:t>
            </a:r>
            <a:br>
              <a:rPr lang="en-US" b="0" dirty="0"/>
            </a:br>
            <a:br>
              <a:rPr lang="en-US" b="0" dirty="0"/>
            </a:b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SQL Workbench/J</a:t>
            </a:r>
            <a:br>
              <a:rPr lang="en-US" b="0" dirty="0"/>
            </a:br>
            <a:r>
              <a:rPr lang="en-US" b="0" dirty="0">
                <a:hlinkClick r:id="rId3"/>
              </a:rPr>
              <a:t>https://www.sql-workbench.eu</a:t>
            </a:r>
            <a:br>
              <a:rPr lang="en-US" b="0" dirty="0"/>
            </a:br>
            <a:r>
              <a:rPr lang="en-US" b="0" dirty="0"/>
              <a:t>(Java)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7316C68-AF5E-0942-B8DC-1776EF6A2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1773" y="2208590"/>
            <a:ext cx="1109884" cy="1109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ql Workbench - Badenoch &amp;amp; Clark, HD Png Download , Transparent Png Image -  PNGitem">
            <a:extLst>
              <a:ext uri="{FF2B5EF4-FFF2-40B4-BE49-F238E27FC236}">
                <a16:creationId xmlns:a16="http://schemas.microsoft.com/office/drawing/2014/main" id="{66A72FC6-685E-F344-8BF4-44F9ECB67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1856" y="4838218"/>
            <a:ext cx="3429801" cy="737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16213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70AE-7870-9D4C-BD78-91F162350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via SSH Tunnel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00CEDA-696D-E740-8041-ECAABD84E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7651" y="1789113"/>
            <a:ext cx="5536697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5347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29393" y="2689246"/>
            <a:ext cx="4156364" cy="1479508"/>
          </a:xfrm>
        </p:spPr>
        <p:txBody>
          <a:bodyPr/>
          <a:lstStyle/>
          <a:p>
            <a:r>
              <a:rPr lang="en-US" dirty="0"/>
              <a:t>Query w/ Python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3425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7106F-D455-164D-B506-E0D3B6218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Programmatic access to SQL Databases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4616FE-B053-844C-B6C2-A210CE762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729" y="1660152"/>
            <a:ext cx="7211027" cy="500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376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2061E8-DFC6-F843-AAE2-CCF89761504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8834" y="0"/>
            <a:ext cx="7514332" cy="6858000"/>
          </a:xfrm>
          <a:prstGeom prst="rect">
            <a:avLst/>
          </a:prstGeom>
          <a:solidFill>
            <a:srgbClr val="97CAEB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37E81E-65F7-DD48-80A9-0A1A87A04EDA}"/>
              </a:ext>
            </a:extLst>
          </p:cNvPr>
          <p:cNvSpPr txBox="1"/>
          <p:nvPr/>
        </p:nvSpPr>
        <p:spPr>
          <a:xfrm>
            <a:off x="381000" y="5584368"/>
            <a:ext cx="6699270" cy="369332"/>
          </a:xfrm>
          <a:prstGeom prst="rect">
            <a:avLst/>
          </a:prstGeom>
          <a:solidFill>
            <a:srgbClr val="97CAE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https://</a:t>
            </a:r>
            <a:r>
              <a:rPr lang="en-US" dirty="0" err="1">
                <a:latin typeface="Arial" panose="020B0604020202020204" pitchFamily="34" charset="0"/>
              </a:rPr>
              <a:t>github.com</a:t>
            </a:r>
            <a:r>
              <a:rPr lang="en-US" dirty="0">
                <a:latin typeface="Arial" panose="020B0604020202020204" pitchFamily="34" charset="0"/>
              </a:rPr>
              <a:t>/institute4insight/institute4insight.github.io/wiki</a:t>
            </a:r>
          </a:p>
        </p:txBody>
      </p:sp>
    </p:spTree>
    <p:extLst>
      <p:ext uri="{BB962C8B-B14F-4D97-AF65-F5344CB8AC3E}">
        <p14:creationId xmlns:p14="http://schemas.microsoft.com/office/powerpoint/2010/main" val="23345744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7106F-D455-164D-B506-E0D3B6218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SQL with Pandas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6BB6A5-9DC7-C84E-8D80-432F9CE83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802" y="1909797"/>
            <a:ext cx="6340396" cy="393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861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29393" y="3058578"/>
            <a:ext cx="4156364" cy="740844"/>
          </a:xfrm>
        </p:spPr>
        <p:txBody>
          <a:bodyPr/>
          <a:lstStyle/>
          <a:p>
            <a:r>
              <a:rPr lang="en-US" dirty="0"/>
              <a:t>Limits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863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4C3BA-179B-2548-8714-95E6AE7E4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DA9C3-6C67-494D-92F1-149198FF4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The database servers on ARC </a:t>
            </a:r>
          </a:p>
          <a:p>
            <a:r>
              <a:rPr lang="en-US" b="0" dirty="0"/>
              <a:t>Database systems are for development and prototyping only. They do not support large scale data and analysis</a:t>
            </a:r>
          </a:p>
          <a:p>
            <a:r>
              <a:rPr lang="en-US" b="0" dirty="0"/>
              <a:t>Default: one database per user or project</a:t>
            </a:r>
          </a:p>
          <a:p>
            <a:r>
              <a:rPr lang="en-US" b="0" dirty="0"/>
              <a:t>Number of tables in database is not limited (beyond system limits)</a:t>
            </a:r>
          </a:p>
          <a:p>
            <a:r>
              <a:rPr lang="en-US" b="0" dirty="0"/>
              <a:t>Database owners can grant access to other ARC users. Creating additional users is not allowed</a:t>
            </a:r>
          </a:p>
          <a:p>
            <a:r>
              <a:rPr lang="en-US" b="0" dirty="0"/>
              <a:t>Users are responsible to maintain data backups in case the database gets </a:t>
            </a:r>
          </a:p>
          <a:p>
            <a:r>
              <a:rPr lang="en-US" b="0" dirty="0"/>
              <a:t>Request non-person logins for applications</a:t>
            </a:r>
          </a:p>
        </p:txBody>
      </p:sp>
    </p:spTree>
    <p:extLst>
      <p:ext uri="{BB962C8B-B14F-4D97-AF65-F5344CB8AC3E}">
        <p14:creationId xmlns:p14="http://schemas.microsoft.com/office/powerpoint/2010/main" val="22246326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3A94F-581D-7D49-B853-ABA00DF48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2ED79-73AF-A341-B2F8-838D24373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hlinkClick r:id="rId2"/>
              </a:rPr>
              <a:t>https://github.com/kingmolnar/advanced-sql-for-data-scientists</a:t>
            </a:r>
            <a:r>
              <a:rPr lang="en-US" b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44947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Distributed Computing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the Analytics Research Cluster (ARC)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October 21, 2023</a:t>
            </a:r>
          </a:p>
        </p:txBody>
      </p:sp>
    </p:spTree>
    <p:extLst>
      <p:ext uri="{BB962C8B-B14F-4D97-AF65-F5344CB8AC3E}">
        <p14:creationId xmlns:p14="http://schemas.microsoft.com/office/powerpoint/2010/main" val="3263261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pic>
        <p:nvPicPr>
          <p:cNvPr id="2052" name="Picture 4" descr="Distributed and Parallel Processing using WCF - CodeProject">
            <a:extLst>
              <a:ext uri="{FF2B5EF4-FFF2-40B4-BE49-F238E27FC236}">
                <a16:creationId xmlns:a16="http://schemas.microsoft.com/office/drawing/2014/main" id="{EA13547C-7686-B144-8BF6-3D5132E93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3006" y="1089092"/>
            <a:ext cx="3402650" cy="4854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ontent Placeholder 21">
            <a:extLst>
              <a:ext uri="{FF2B5EF4-FFF2-40B4-BE49-F238E27FC236}">
                <a16:creationId xmlns:a16="http://schemas.microsoft.com/office/drawing/2014/main" id="{E43D4289-10A8-B143-8C7F-3D8BAB16E8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810529"/>
            <a:ext cx="4191001" cy="3411631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solidFill>
                  <a:schemeClr val="accent2"/>
                </a:solidFill>
              </a:rPr>
              <a:t>Parallel Processing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Map Reduce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Apache Spark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Other Frameworks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2153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1A8D8-A0A8-6B4F-AAE8-7B2F1D0B6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323E7-6297-ED4B-B9D7-47200A20E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b="0" dirty="0"/>
              <a:t>Apache Spark achieves high performance for both batch and streaming data, using a state-of-the-art DAG scheduler, a query optimizer, and a physical execution engine</a:t>
            </a:r>
          </a:p>
          <a:p>
            <a:r>
              <a:rPr lang="en-US" sz="1600" b="0" dirty="0"/>
              <a:t>Data structure for representation of </a:t>
            </a:r>
            <a:r>
              <a:rPr lang="en-US" sz="1600" dirty="0"/>
              <a:t>tables</a:t>
            </a:r>
            <a:r>
              <a:rPr lang="en-US" sz="1600" b="0" dirty="0"/>
              <a:t> and </a:t>
            </a:r>
            <a:r>
              <a:rPr lang="en-US" sz="1600" dirty="0"/>
              <a:t>rows</a:t>
            </a:r>
          </a:p>
          <a:p>
            <a:r>
              <a:rPr lang="en-US" sz="1600" b="0" dirty="0"/>
              <a:t>Lazy evaluation: operations are only executed when required, define transformations for all records, evaluate when needed</a:t>
            </a:r>
          </a:p>
          <a:p>
            <a:r>
              <a:rPr lang="en-US" sz="1600" b="0" dirty="0"/>
              <a:t>Combine external distributed storage and in-memory processing</a:t>
            </a:r>
          </a:p>
          <a:p>
            <a:r>
              <a:rPr lang="en-US" sz="1600" dirty="0"/>
              <a:t>Benefits</a:t>
            </a:r>
            <a:r>
              <a:rPr lang="en-US" sz="1600" b="0" dirty="0"/>
              <a:t>:</a:t>
            </a:r>
          </a:p>
          <a:p>
            <a:pPr marL="457200" indent="-4572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600" b="0" dirty="0"/>
              <a:t>Runs locally and on large cluster, same code to scale up</a:t>
            </a:r>
          </a:p>
          <a:p>
            <a:pPr marL="457200" indent="-4572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600" b="0" dirty="0"/>
              <a:t>Parallel processing, fast and scalable</a:t>
            </a:r>
          </a:p>
          <a:p>
            <a:r>
              <a:rPr lang="en-US" sz="1600" dirty="0"/>
              <a:t>Challenges</a:t>
            </a:r>
            <a:r>
              <a:rPr lang="en-US" sz="1600" b="0" dirty="0"/>
              <a:t>:</a:t>
            </a:r>
          </a:p>
          <a:p>
            <a:pPr marL="457200" indent="-4572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600" b="0" dirty="0"/>
              <a:t>Additional step for software installation required</a:t>
            </a:r>
          </a:p>
          <a:p>
            <a:r>
              <a:rPr lang="en-US" sz="1600" b="0" dirty="0">
                <a:hlinkClick r:id="rId2"/>
              </a:rPr>
              <a:t>https://spark.apache.org/docs/latest/</a:t>
            </a:r>
            <a:r>
              <a:rPr lang="en-US" sz="1600" b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21909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1F592-DDC4-454A-AE1E-D8865511C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map() and apply()</a:t>
            </a:r>
          </a:p>
        </p:txBody>
      </p:sp>
      <p:pic>
        <p:nvPicPr>
          <p:cNvPr id="7" name="Picture 6" descr="Text, letter&#10;&#10;Description automatically generated">
            <a:extLst>
              <a:ext uri="{FF2B5EF4-FFF2-40B4-BE49-F238E27FC236}">
                <a16:creationId xmlns:a16="http://schemas.microsoft.com/office/drawing/2014/main" id="{836C7DB4-25A9-AD4F-A16F-DCE170A44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096" y="2095500"/>
            <a:ext cx="5597812" cy="3869870"/>
          </a:xfrm>
          <a:prstGeom prst="rect">
            <a:avLst/>
          </a:prstGeom>
        </p:spPr>
      </p:pic>
      <p:pic>
        <p:nvPicPr>
          <p:cNvPr id="9" name="Picture 8" descr="Text, letter&#10;&#10;Description automatically generated">
            <a:extLst>
              <a:ext uri="{FF2B5EF4-FFF2-40B4-BE49-F238E27FC236}">
                <a16:creationId xmlns:a16="http://schemas.microsoft.com/office/drawing/2014/main" id="{47702F53-0E88-9743-946E-F2D501EFFA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1790699"/>
            <a:ext cx="5689905" cy="386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5651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0461C-7AC8-BB4E-AB09-EE3A45F36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Map-Reduce &amp; Group By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6AE6F2F-7392-D54C-ACE9-A73D2A2502C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271" y="1665514"/>
            <a:ext cx="10017821" cy="4430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09546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670AF-DDEC-2B4B-8598-EB97D9B0D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Count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C29FC-9A1A-DB49-A693-9B5264579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389" y="1770396"/>
            <a:ext cx="3623355" cy="4173203"/>
          </a:xfrm>
          <a:ln w="12700">
            <a:noFill/>
          </a:ln>
        </p:spPr>
        <p:txBody>
          <a:bodyPr/>
          <a:lstStyle/>
          <a:p>
            <a:pPr>
              <a:spcBef>
                <a:spcPts val="400"/>
              </a:spcBef>
              <a:spcAft>
                <a:spcPts val="1000"/>
              </a:spcAft>
            </a:pPr>
            <a:r>
              <a:rPr lang="en-US" dirty="0"/>
              <a:t>Python Pandas</a:t>
            </a:r>
          </a:p>
          <a:p>
            <a:pPr>
              <a:spcBef>
                <a:spcPts val="200"/>
              </a:spcBef>
            </a:pPr>
            <a:endParaRPr lang="en-US" sz="12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functools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import reduce</a:t>
            </a:r>
          </a:p>
          <a:p>
            <a:pPr>
              <a:spcBef>
                <a:spcPts val="200"/>
              </a:spcBef>
            </a:pPr>
            <a:endParaRPr lang="en-US" sz="12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pdf = 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pd.read_csv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three_by_three.csv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>
              <a:spcBef>
                <a:spcPts val="200"/>
              </a:spcBef>
            </a:pPr>
            <a:endParaRPr lang="en-US" sz="12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pdf2 = 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pd.DataFrame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'word': reduce(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lambda a, b: a + b,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pdf.text.str.split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)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})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pdf2['n'] = 1</a:t>
            </a:r>
          </a:p>
          <a:p>
            <a:pPr>
              <a:spcBef>
                <a:spcPts val="200"/>
              </a:spcBef>
            </a:pPr>
            <a:endParaRPr lang="en-US" sz="12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pdf2.groupby('word').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agg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({'n': 'sum'})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F5F9154-FE14-6149-A5EA-4C8E2720D368}"/>
              </a:ext>
            </a:extLst>
          </p:cNvPr>
          <p:cNvSpPr txBox="1">
            <a:spLocks/>
          </p:cNvSpPr>
          <p:nvPr/>
        </p:nvSpPr>
        <p:spPr>
          <a:xfrm>
            <a:off x="4315573" y="1770396"/>
            <a:ext cx="3623355" cy="4173203"/>
          </a:xfrm>
          <a:prstGeom prst="rect">
            <a:avLst/>
          </a:prstGeom>
          <a:ln w="12700"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95000"/>
              <a:buFont typeface="Arial" panose="020B0604020202020204" pitchFamily="34" charset="0"/>
              <a:buNone/>
              <a:defRPr sz="2000" b="1" i="0" kern="1200">
                <a:solidFill>
                  <a:schemeClr val="accent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333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1477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 b="0" i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6049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  <a:spcAft>
                <a:spcPts val="1000"/>
              </a:spcAft>
            </a:pPr>
            <a:r>
              <a:rPr lang="en-US" dirty="0"/>
              <a:t>SQL</a:t>
            </a:r>
          </a:p>
          <a:p>
            <a:pPr>
              <a:spcBef>
                <a:spcPts val="200"/>
              </a:spcBef>
            </a:pPr>
            <a:endParaRPr lang="en-US" sz="12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word, count(1) AS n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(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SELECT explode(split(text, ' ')) AS word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FROM 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threebythree</a:t>
            </a:r>
            <a:endParaRPr lang="en-US" sz="12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 BY word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5AB37-5BBC-7340-A3F4-E6E0812A9D33}"/>
              </a:ext>
            </a:extLst>
          </p:cNvPr>
          <p:cNvSpPr txBox="1">
            <a:spLocks/>
          </p:cNvSpPr>
          <p:nvPr/>
        </p:nvSpPr>
        <p:spPr>
          <a:xfrm>
            <a:off x="8216758" y="1770396"/>
            <a:ext cx="3623355" cy="4173203"/>
          </a:xfrm>
          <a:prstGeom prst="rect">
            <a:avLst/>
          </a:prstGeom>
          <a:ln w="12700">
            <a:noFill/>
          </a:ln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95000"/>
              <a:buFont typeface="Arial" panose="020B0604020202020204" pitchFamily="34" charset="0"/>
              <a:buNone/>
              <a:defRPr sz="2000" b="1" i="0" kern="1200">
                <a:solidFill>
                  <a:schemeClr val="accent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333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1477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 b="0" i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6049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  <a:spcAft>
                <a:spcPts val="1000"/>
              </a:spcAft>
            </a:pPr>
            <a:r>
              <a:rPr lang="en-US" dirty="0"/>
              <a:t>Apache Spark</a:t>
            </a:r>
          </a:p>
          <a:p>
            <a:pPr>
              <a:spcBef>
                <a:spcPts val="200"/>
              </a:spcBef>
            </a:pPr>
            <a:endParaRPr lang="en-US" sz="12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200"/>
              </a:spcBef>
            </a:pP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df.select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F.explode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F.split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('text', r'\s’)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).alias('word')) \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groupBy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('word').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agg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F.count</a:t>
            </a: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('word').alias('n’)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) \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.show() </a:t>
            </a:r>
          </a:p>
        </p:txBody>
      </p:sp>
    </p:spTree>
    <p:extLst>
      <p:ext uri="{BB962C8B-B14F-4D97-AF65-F5344CB8AC3E}">
        <p14:creationId xmlns:p14="http://schemas.microsoft.com/office/powerpoint/2010/main" val="3861621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Cluster Architecture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the Analytics Research Cluster (ARC)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October 21, 2023</a:t>
            </a:r>
          </a:p>
        </p:txBody>
      </p:sp>
    </p:spTree>
    <p:extLst>
      <p:ext uri="{BB962C8B-B14F-4D97-AF65-F5344CB8AC3E}">
        <p14:creationId xmlns:p14="http://schemas.microsoft.com/office/powerpoint/2010/main" val="359492292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BF758-93C0-0F4E-AFC8-E02F44B8F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Tables: 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D137A-3A6F-4643-875B-DDEEBEA88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0371" y="1770397"/>
            <a:ext cx="7554685" cy="4173203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us_sales_reps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AS (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SELECT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city,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postalCode</a:t>
            </a: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FROM employees e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JOIN offices o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ON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e.officeCode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o.officeCode</a:t>
            </a: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WHERE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e.jobTitle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'Sales Rep’ AND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o.country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'USA’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</a:p>
          <a:p>
            <a:pPr>
              <a:spcBef>
                <a:spcPts val="0"/>
              </a:spcBef>
            </a:pP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car_orders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AS (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SELECT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prod.productCode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prod.buyPrice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prod.MSRP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det.priceEach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det.quantityOrdered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or.customerNumber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or.shippedDate</a:t>
            </a: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FROM orders or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JOIN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orderdetails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det ON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or.orderNumber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det.orderNumber</a:t>
            </a: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JOIN products prod ON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det.productCode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prod.productCode</a:t>
            </a: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WHERE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prod.productLine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('Classic Cars', 'Vintage Cars’) AND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or.status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'Shipped'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sr.*, car.*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car_orders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car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 customers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cst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car.customerNumber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cst.customerNumber</a:t>
            </a: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us_sales_reps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</a:t>
            </a: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ON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cst.salesRepEmployeeNumber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sr.employeeNumber</a:t>
            </a: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A78FF4-DB9F-9D41-85DE-6EF9170C9447}"/>
              </a:ext>
            </a:extLst>
          </p:cNvPr>
          <p:cNvSpPr txBox="1"/>
          <p:nvPr/>
        </p:nvSpPr>
        <p:spPr>
          <a:xfrm>
            <a:off x="381000" y="1790700"/>
            <a:ext cx="3418114" cy="41529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400" dirty="0"/>
              <a:t>Query classic and vintage car sales that were sold by US sales reps?</a:t>
            </a:r>
          </a:p>
          <a:p>
            <a:endParaRPr lang="en-US" sz="1400" dirty="0"/>
          </a:p>
          <a:p>
            <a:r>
              <a:rPr lang="en-US" sz="1400" dirty="0"/>
              <a:t>Employees with job title "Sales Rep" who are assigned to an office in the US and are the sales rep for customers of vintage and classic cars.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/>
              <a:t>Using Common Table Expressions (CTEs) to structure the statements.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/>
              <a:t>Select only required fields to avoid duplicates.</a:t>
            </a:r>
          </a:p>
        </p:txBody>
      </p:sp>
    </p:spTree>
    <p:extLst>
      <p:ext uri="{BB962C8B-B14F-4D97-AF65-F5344CB8AC3E}">
        <p14:creationId xmlns:p14="http://schemas.microsoft.com/office/powerpoint/2010/main" val="301755325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BF758-93C0-0F4E-AFC8-E02F44B8F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Tables: 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D137A-3A6F-4643-875B-DDEEBEA88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0371" y="1770397"/>
            <a:ext cx="7554685" cy="4173203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df1 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pd.merge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employees_pdf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offices_pdf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on='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officeCode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df2 = df1[ (df1.jobTitle == 'Sales Rep') &amp; (df1.country == 'USA') ]</a:t>
            </a:r>
          </a:p>
          <a:p>
            <a:pPr>
              <a:spcBef>
                <a:spcPts val="0"/>
              </a:spcBef>
            </a:pP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us_sales_reps_pdf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df2[['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'city']]</a:t>
            </a:r>
          </a:p>
          <a:p>
            <a:pPr>
              <a:spcBef>
                <a:spcPts val="0"/>
              </a:spcBef>
            </a:pP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df3 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pd.merge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pd.merge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orders_pdf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orderdetails_pdf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on='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'),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products_pdf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on='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productCode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)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df4 = df3[ df3.productLine.isin(['Classic Cars', 'Vintage Cars’])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&amp; (df3.status == 'Shipped') ]</a:t>
            </a:r>
          </a:p>
          <a:p>
            <a:pPr>
              <a:spcBef>
                <a:spcPts val="0"/>
              </a:spcBef>
            </a:pP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car_orders_pdf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df4[['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productCode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buyPrice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'MSRP',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priceEach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quantityOrdered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’,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shippedDate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']]</a:t>
            </a:r>
          </a:p>
          <a:p>
            <a:pPr>
              <a:spcBef>
                <a:spcPts val="0"/>
              </a:spcBef>
            </a:pP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df5 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pd.merge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us_sales_reps_pdf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pd.merge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car_orders_pdf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customers_pdf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[['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salesRepEmployeeNumber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']], on='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'),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left_on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right_on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salesRepEmployeeNumber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ts val="0"/>
              </a:spcBef>
            </a:pP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us_car_orders_pdf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df5[['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’, 'city’,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productCode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productCode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buyPrice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'MSRP’,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priceEach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’,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quantityOrdered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shippedDate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AEEC74-E32B-8A4C-A8C6-896BFB0D8330}"/>
              </a:ext>
            </a:extLst>
          </p:cNvPr>
          <p:cNvSpPr txBox="1"/>
          <p:nvPr/>
        </p:nvSpPr>
        <p:spPr>
          <a:xfrm>
            <a:off x="381000" y="1790700"/>
            <a:ext cx="3418114" cy="41529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400" dirty="0"/>
              <a:t>Query classic and vintage car sales that were sold by US sales reps?</a:t>
            </a:r>
          </a:p>
          <a:p>
            <a:endParaRPr lang="en-US" sz="1400" dirty="0"/>
          </a:p>
          <a:p>
            <a:r>
              <a:rPr lang="en-US" sz="1400" dirty="0"/>
              <a:t>Employees with job title "Sales Rep" who are assigned to an office in the US and are the sales rep for customers of vintage and classic cars.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/>
              <a:t>Filtering cannot be chained to the same expression. Require multiple assignments.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/>
              <a:t>Select only required fields to avoid duplicates.</a:t>
            </a:r>
          </a:p>
        </p:txBody>
      </p:sp>
    </p:spTree>
    <p:extLst>
      <p:ext uri="{BB962C8B-B14F-4D97-AF65-F5344CB8AC3E}">
        <p14:creationId xmlns:p14="http://schemas.microsoft.com/office/powerpoint/2010/main" val="27025444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BF758-93C0-0F4E-AFC8-E02F44B8F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Tables: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D137A-3A6F-4643-875B-DDEEBEA88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0371" y="1770397"/>
            <a:ext cx="7554685" cy="4173203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us_sales_reps_df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employees_df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.join(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offices_df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officeCode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 \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.where("""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jobTitle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'Sales Rep' AND country = 'USA'""") \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.select('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lastName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'city')</a:t>
            </a:r>
          </a:p>
          <a:p>
            <a:pPr>
              <a:spcBef>
                <a:spcPts val="0"/>
              </a:spcBef>
            </a:pP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car_orders_df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orderdetails_df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.join(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products_df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productCode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 \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.where("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productLine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('Classic Cars', 'Vintage Cars')") \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.join(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orders_df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 \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.where("status = 'Shipped'") \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.select(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productCode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buyPrice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'MSRP',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priceEach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’,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quantityOrdered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shippedDate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)</a:t>
            </a:r>
          </a:p>
          <a:p>
            <a:pPr>
              <a:spcBef>
                <a:spcPts val="0"/>
              </a:spcBef>
            </a:pP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us_car_orders_df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customers_df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\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.select('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salesRepEmployeeNumber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 \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.join(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us_sales_reps_df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us_sales_reps_df.employeeNumber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customers_df.salesRepEmployeeNumber</a:t>
            </a:r>
            <a:endParaRPr lang="en-US" sz="11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) \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.join(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car_orders_df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'</a:t>
            </a:r>
            <a:r>
              <a:rPr lang="en-US" sz="11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customerNumber</a:t>
            </a:r>
            <a:r>
              <a:rPr lang="en-US" sz="11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408D11-DBAC-7946-A2D8-5DE7F359F0E5}"/>
              </a:ext>
            </a:extLst>
          </p:cNvPr>
          <p:cNvSpPr txBox="1"/>
          <p:nvPr/>
        </p:nvSpPr>
        <p:spPr>
          <a:xfrm>
            <a:off x="381000" y="1790700"/>
            <a:ext cx="3418114" cy="41529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1400" dirty="0"/>
              <a:t>Query classic and vintage car sales that were sold by US sales reps?</a:t>
            </a:r>
          </a:p>
          <a:p>
            <a:endParaRPr lang="en-US" sz="1400" dirty="0"/>
          </a:p>
          <a:p>
            <a:r>
              <a:rPr lang="en-US" sz="1400" dirty="0"/>
              <a:t>Employees with job title "Sales Rep" who are assigned to an office in the US and are the sales rep for customers of vintage and classic cars.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/>
              <a:t>Closely resembles SQL query. More flexibility to control order of expressions.</a:t>
            </a:r>
          </a:p>
          <a:p>
            <a:pPr algn="l"/>
            <a:endParaRPr lang="en-US" sz="1400" dirty="0"/>
          </a:p>
          <a:p>
            <a:pPr algn="l"/>
            <a:r>
              <a:rPr lang="en-US" sz="1400" dirty="0"/>
              <a:t>Select only required fields to avoid duplicates.</a:t>
            </a:r>
          </a:p>
        </p:txBody>
      </p:sp>
    </p:spTree>
    <p:extLst>
      <p:ext uri="{BB962C8B-B14F-4D97-AF65-F5344CB8AC3E}">
        <p14:creationId xmlns:p14="http://schemas.microsoft.com/office/powerpoint/2010/main" val="6208114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75891-D1D2-5B32-1C7E-A6DBA305B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 </a:t>
            </a:r>
            <a:r>
              <a:rPr lang="en-US" dirty="0" err="1"/>
              <a:t>PySpark</a:t>
            </a:r>
            <a:r>
              <a:rPr lang="en-US" dirty="0"/>
              <a:t> Notebooks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CC5324-3289-2082-195E-2D518984E2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10735639" cy="163027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dirty="0"/>
              <a:t>On ARC</a:t>
            </a:r>
          </a:p>
          <a:p>
            <a:pPr>
              <a:spcBef>
                <a:spcPts val="600"/>
              </a:spcBef>
            </a:pP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[arc ~]$ 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export PYSPARK_DRIVER_PYTHON=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jupyter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[arc ~]$ 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export PYSPARK_DRIVER_PYTHON_OPTS='notebook --no-browser’</a:t>
            </a:r>
          </a:p>
          <a:p>
            <a:pPr>
              <a:spcBef>
                <a:spcPts val="600"/>
              </a:spcBef>
            </a:pP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[arc ~]$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pyspark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200"/>
              </a:spcBef>
            </a:pPr>
            <a:r>
              <a:rPr lang="en-US" sz="14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access the notebook, open this file in a browser:</a:t>
            </a:r>
          </a:p>
          <a:p>
            <a:pPr>
              <a:spcBef>
                <a:spcPts val="200"/>
              </a:spcBef>
            </a:pPr>
            <a:r>
              <a:rPr lang="en-US" sz="14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    file:///home/</a:t>
            </a:r>
            <a:r>
              <a:rPr lang="en-US" sz="1400" b="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pmolnar</a:t>
            </a:r>
            <a:r>
              <a:rPr lang="en-US" sz="14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/.local/share/</a:t>
            </a:r>
            <a:r>
              <a:rPr lang="en-US" sz="1400" b="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jupyter</a:t>
            </a:r>
            <a:r>
              <a:rPr lang="en-US" sz="14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/runtime/nbserver-323269-open.html</a:t>
            </a:r>
          </a:p>
          <a:p>
            <a:pPr>
              <a:spcBef>
                <a:spcPts val="200"/>
              </a:spcBef>
            </a:pPr>
            <a:r>
              <a:rPr lang="en-US" sz="14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Or copy and paste one of these URLs:</a:t>
            </a:r>
          </a:p>
          <a:p>
            <a:pPr>
              <a:spcBef>
                <a:spcPts val="200"/>
              </a:spcBef>
            </a:pPr>
            <a:r>
              <a:rPr lang="en-US" sz="14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    http://localhost:</a:t>
            </a:r>
            <a:r>
              <a:rPr 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8889</a:t>
            </a:r>
            <a:r>
              <a:rPr lang="en-US" sz="14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/?token=</a:t>
            </a:r>
            <a:r>
              <a:rPr 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3b8147e4a168a080be86d6ac50375c9501f4b85a10666ba7</a:t>
            </a:r>
          </a:p>
          <a:p>
            <a:pPr>
              <a:spcBef>
                <a:spcPts val="200"/>
              </a:spcBef>
            </a:pPr>
            <a:r>
              <a:rPr lang="en-US" sz="14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  or http://127.0.0.1:</a:t>
            </a:r>
            <a:r>
              <a:rPr 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8889</a:t>
            </a:r>
            <a:r>
              <a:rPr lang="en-US" sz="14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/?token=</a:t>
            </a:r>
            <a:r>
              <a:rPr 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3b8147e4a168a080be86d6ac50375c9501f4b85a10666ba7</a:t>
            </a:r>
          </a:p>
          <a:p>
            <a:pPr>
              <a:spcBef>
                <a:spcPts val="600"/>
              </a:spcBef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endParaRPr lang="en-US" sz="140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endParaRPr lang="en-US" sz="140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endParaRPr lang="en-US" sz="140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endParaRPr lang="en-US" sz="14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endParaRPr lang="en-US" sz="14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88BC26-992C-B154-EE7F-13FF5702A3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0" y="4438436"/>
            <a:ext cx="10735639" cy="1505164"/>
          </a:xfrm>
        </p:spPr>
        <p:txBody>
          <a:bodyPr/>
          <a:lstStyle/>
          <a:p>
            <a:r>
              <a:rPr lang="en-US" dirty="0"/>
              <a:t>On local computer (laptop, desktop)</a:t>
            </a:r>
          </a:p>
          <a:p>
            <a:pPr>
              <a:spcBef>
                <a:spcPts val="600"/>
              </a:spcBef>
            </a:pP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macos</a:t>
            </a: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~]$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fNL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8889:localhost:8889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arc.insight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.gsu.edu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macos</a:t>
            </a: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~]$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fNL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8088:compute-14:8088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arc.insight.gsu.edu</a:t>
            </a:r>
            <a:endParaRPr lang="en-US" sz="140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EEA25239-75A3-6E99-85AF-812465934D1C}"/>
              </a:ext>
            </a:extLst>
          </p:cNvPr>
          <p:cNvSpPr/>
          <p:nvPr/>
        </p:nvSpPr>
        <p:spPr>
          <a:xfrm>
            <a:off x="2280863" y="5721172"/>
            <a:ext cx="2311686" cy="844014"/>
          </a:xfrm>
          <a:prstGeom prst="wedgeRoundRectCallout">
            <a:avLst>
              <a:gd name="adj1" fmla="val -30764"/>
              <a:gd name="adj2" fmla="val -94035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Open web-browser at http://localhost:8889, and</a:t>
            </a:r>
          </a:p>
          <a:p>
            <a:pPr algn="ctr"/>
            <a:r>
              <a:rPr lang="en-US" sz="1200" dirty="0"/>
              <a:t>http://localhost:8088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25A95A74-2485-E5DE-DF68-D37DE8D30FB3}"/>
              </a:ext>
            </a:extLst>
          </p:cNvPr>
          <p:cNvSpPr/>
          <p:nvPr/>
        </p:nvSpPr>
        <p:spPr>
          <a:xfrm>
            <a:off x="8433370" y="1798730"/>
            <a:ext cx="2774023" cy="1380058"/>
          </a:xfrm>
          <a:prstGeom prst="wedgeRoundRectCallout">
            <a:avLst>
              <a:gd name="adj1" fmla="val -187603"/>
              <a:gd name="adj2" fmla="val 83619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Port </a:t>
            </a:r>
            <a:r>
              <a:rPr lang="en-US" sz="1600" b="1" dirty="0"/>
              <a:t>number</a:t>
            </a:r>
            <a:r>
              <a:rPr lang="en-US" sz="1600" dirty="0"/>
              <a:t> and </a:t>
            </a:r>
            <a:r>
              <a:rPr lang="en-US" sz="1600" b="1" dirty="0"/>
              <a:t>token</a:t>
            </a:r>
            <a:r>
              <a:rPr lang="en-US" sz="1600" dirty="0"/>
              <a:t> are different every time</a:t>
            </a:r>
          </a:p>
        </p:txBody>
      </p:sp>
      <p:pic>
        <p:nvPicPr>
          <p:cNvPr id="9" name="Picture 2" descr="SSH Tunnel Diagram">
            <a:extLst>
              <a:ext uri="{FF2B5EF4-FFF2-40B4-BE49-F238E27FC236}">
                <a16:creationId xmlns:a16="http://schemas.microsoft.com/office/drawing/2014/main" id="{F79704C8-8DB8-EE7C-49F1-2B7B34573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237" y="4438435"/>
            <a:ext cx="3416429" cy="212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7301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3F943-8C8F-59BA-E107-F697A75E9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Spark Jobs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6B651-ED1A-76B2-0883-C9E02AD5CA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dirty="0"/>
              <a:t>Submit Job</a:t>
            </a:r>
          </a:p>
          <a:p>
            <a:pPr>
              <a:spcBef>
                <a:spcPts val="600"/>
              </a:spcBef>
            </a:pP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[arc ~]$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spark-submit --master yarn \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-- ... \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myprog.py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OPT1 OPT2 OPT3</a:t>
            </a:r>
          </a:p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A55315-2457-70CA-CDD5-0EDF7DA408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2871" y="1798730"/>
            <a:ext cx="5428129" cy="4144870"/>
          </a:xfrm>
        </p:spPr>
        <p:txBody>
          <a:bodyPr/>
          <a:lstStyle/>
          <a:p>
            <a:r>
              <a:rPr lang="en-US" dirty="0"/>
              <a:t>Check Job Status</a:t>
            </a:r>
          </a:p>
          <a:p>
            <a:pPr>
              <a:spcBef>
                <a:spcPts val="600"/>
              </a:spcBef>
            </a:pPr>
            <a:r>
              <a:rPr lang="en-US" sz="1400" b="0" dirty="0"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1. Command Line Interface, check job queue</a:t>
            </a:r>
          </a:p>
          <a:p>
            <a:pPr>
              <a:spcBef>
                <a:spcPts val="600"/>
              </a:spcBef>
            </a:pP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[arc ~]$ 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yarn top</a:t>
            </a:r>
          </a:p>
          <a:p>
            <a:pPr marL="342900" indent="-342900">
              <a:buFont typeface="+mj-lt"/>
              <a:buAutoNum type="arabicPeriod" startAt="2"/>
            </a:pPr>
            <a:r>
              <a:rPr lang="en-US" sz="1400" b="0" dirty="0">
                <a:solidFill>
                  <a:srgbClr val="000000"/>
                </a:solidFill>
                <a:cs typeface="Arial" panose="020B0604020202020204" pitchFamily="34" charset="0"/>
              </a:rPr>
              <a:t>Web-interface:</a:t>
            </a:r>
          </a:p>
          <a:p>
            <a:pPr marL="576263" lvl="1" indent="-342900">
              <a:spcBef>
                <a:spcPts val="600"/>
              </a:spcBef>
              <a:buFont typeface="+mj-lt"/>
              <a:buAutoNum type="alphaLcPeriod"/>
            </a:pPr>
            <a:r>
              <a:rPr lang="en-US" sz="1400" dirty="0">
                <a:solidFill>
                  <a:srgbClr val="000000"/>
                </a:solidFill>
              </a:rPr>
              <a:t>C</a:t>
            </a:r>
            <a:r>
              <a:rPr lang="en-US" sz="1400" b="0" dirty="0">
                <a:solidFill>
                  <a:srgbClr val="000000"/>
                </a:solidFill>
                <a:cs typeface="Arial" panose="020B0604020202020204" pitchFamily="34" charset="0"/>
              </a:rPr>
              <a:t>onnect browser to these services: http://HOST:PORT </a:t>
            </a:r>
            <a:r>
              <a:rPr lang="en-US" sz="1400" b="0" dirty="0"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</a:p>
          <a:p>
            <a:pPr marL="576263" lvl="1" indent="-342900">
              <a:spcBef>
                <a:spcPts val="600"/>
              </a:spcBef>
              <a:buFont typeface="+mj-lt"/>
              <a:buAutoNum type="alphaLcPeriod"/>
            </a:pPr>
            <a:r>
              <a:rPr lang="en-US" sz="1400" dirty="0">
                <a:solidFill>
                  <a:srgbClr val="000000"/>
                </a:solidFill>
              </a:rPr>
              <a:t>T</a:t>
            </a:r>
            <a:r>
              <a:rPr lang="en-US" sz="1400" b="0" dirty="0"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unnel with:</a:t>
            </a:r>
            <a:br>
              <a:rPr lang="en-US" sz="1400" b="0" dirty="0">
                <a:solidFill>
                  <a:srgbClr val="000000"/>
                </a:solidFill>
                <a:effectLst/>
                <a:cs typeface="Arial" panose="020B0604020202020204" pitchFamily="34" charset="0"/>
              </a:rPr>
            </a:br>
            <a:r>
              <a:rPr lang="en-US" sz="1400" b="0" dirty="0"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	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–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fNL</a:t>
            </a:r>
            <a:r>
              <a:rPr lang="en-US" sz="1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LOCALPORT:HOST:PORT \ 			</a:t>
            </a:r>
            <a:r>
              <a:rPr lang="en-US" sz="1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user@arc.insight.gsu.edu</a:t>
            </a:r>
            <a:endParaRPr lang="en-US" sz="1400" b="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600"/>
              </a:spcBef>
            </a:pPr>
            <a:endParaRPr lang="en-US" sz="1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028AB2-51AC-DA2B-22C2-0BB3ED8840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6919094"/>
              </p:ext>
            </p:extLst>
          </p:nvPr>
        </p:nvGraphicFramePr>
        <p:xfrm>
          <a:off x="6382871" y="4626864"/>
          <a:ext cx="5249333" cy="1316736"/>
        </p:xfrm>
        <a:graphic>
          <a:graphicData uri="http://schemas.openxmlformats.org/drawingml/2006/table">
            <a:tbl>
              <a:tblPr firstRow="1">
                <a:tableStyleId>{35758FB7-9AC5-4552-8A53-C91805E547FA}</a:tableStyleId>
              </a:tblPr>
              <a:tblGrid>
                <a:gridCol w="3098800">
                  <a:extLst>
                    <a:ext uri="{9D8B030D-6E8A-4147-A177-3AD203B41FA5}">
                      <a16:colId xmlns:a16="http://schemas.microsoft.com/office/drawing/2014/main" val="2466699768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785692691"/>
                    </a:ext>
                  </a:extLst>
                </a:gridCol>
                <a:gridCol w="880533">
                  <a:extLst>
                    <a:ext uri="{9D8B030D-6E8A-4147-A177-3AD203B41FA5}">
                      <a16:colId xmlns:a16="http://schemas.microsoft.com/office/drawing/2014/main" val="2360455531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Service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Host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Port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09760368"/>
                  </a:ext>
                </a:extLst>
              </a:tr>
              <a:tr h="329184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Yarn Manager and Spark UI Proxy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compute-14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8088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049946020"/>
                  </a:ext>
                </a:extLst>
              </a:tr>
              <a:tr h="329184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Spark History Server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compute-14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18080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861809687"/>
                  </a:ext>
                </a:extLst>
              </a:tr>
              <a:tr h="329184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PostgreSQL Server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sqlserver-1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</a:rPr>
                        <a:t>5432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3556668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76541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3327D33-7D38-214D-AB94-C759AA265DAF}"/>
              </a:ext>
            </a:extLst>
          </p:cNvPr>
          <p:cNvSpPr/>
          <p:nvPr/>
        </p:nvSpPr>
        <p:spPr>
          <a:xfrm>
            <a:off x="9390580" y="1785602"/>
            <a:ext cx="2420420" cy="4157998"/>
          </a:xfrm>
          <a:prstGeom prst="rect">
            <a:avLst/>
          </a:prstGeom>
          <a:solidFill>
            <a:srgbClr val="FFF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Frameworks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DASK</a:t>
            </a:r>
          </a:p>
          <a:p>
            <a:pPr lvl="1"/>
            <a:r>
              <a:rPr lang="en-US" dirty="0" err="1"/>
              <a:t>Dask</a:t>
            </a:r>
            <a:r>
              <a:rPr lang="en-US" dirty="0"/>
              <a:t> uses existing Python APIs and data structures to make it easy to switch between NumPy, pandas, scikit-learn to their </a:t>
            </a:r>
            <a:r>
              <a:rPr lang="en-US" dirty="0" err="1"/>
              <a:t>Dask</a:t>
            </a:r>
            <a:r>
              <a:rPr lang="en-US" dirty="0"/>
              <a:t>-powered equivalents.</a:t>
            </a:r>
            <a:br>
              <a:rPr lang="en-US" dirty="0"/>
            </a:br>
            <a:r>
              <a:rPr lang="en-US" dirty="0">
                <a:hlinkClick r:id="rId2"/>
              </a:rPr>
              <a:t>https://dask.org</a:t>
            </a:r>
            <a:r>
              <a:rPr lang="en-US" dirty="0"/>
              <a:t> </a:t>
            </a:r>
            <a:endParaRPr lang="en-US" dirty="0">
              <a:latin typeface="Arial" panose="020B0604020202020204" pitchFamily="34" charset="0"/>
            </a:endParaRPr>
          </a:p>
          <a:p>
            <a:r>
              <a:rPr lang="en-US" dirty="0"/>
              <a:t>RAY</a:t>
            </a:r>
          </a:p>
          <a:p>
            <a:pPr lvl="1"/>
            <a:r>
              <a:rPr lang="en-US" dirty="0"/>
              <a:t>Support workloads like deep learning and hyperparameter tuning, that are compute-intensive, and require distributed or parallel execution.</a:t>
            </a:r>
            <a:br>
              <a:rPr lang="en-US" dirty="0"/>
            </a:br>
            <a:r>
              <a:rPr lang="en-US" dirty="0">
                <a:hlinkClick r:id="rId3"/>
              </a:rPr>
              <a:t>https://www.ray.io</a:t>
            </a:r>
            <a:r>
              <a:rPr lang="en-US" dirty="0"/>
              <a:t> </a:t>
            </a:r>
          </a:p>
          <a:p>
            <a:r>
              <a:rPr lang="en-US" dirty="0" err="1"/>
              <a:t>Joblib</a:t>
            </a:r>
            <a:endParaRPr lang="en-US" dirty="0"/>
          </a:p>
          <a:p>
            <a:pPr lvl="1"/>
            <a:r>
              <a:rPr lang="en-US" dirty="0" err="1"/>
              <a:t>Joblib</a:t>
            </a:r>
            <a:r>
              <a:rPr lang="en-US" dirty="0"/>
              <a:t> is a set of tools to provide lightweight pipelining in Python. Supports transparent disk-caching of functions and lazy re-evaluation (</a:t>
            </a:r>
            <a:r>
              <a:rPr lang="en-US" dirty="0" err="1"/>
              <a:t>memoize</a:t>
            </a:r>
            <a:r>
              <a:rPr lang="en-US" dirty="0"/>
              <a:t> pattern).</a:t>
            </a:r>
            <a:br>
              <a:rPr lang="en-US" dirty="0"/>
            </a:br>
            <a:r>
              <a:rPr lang="en-US" dirty="0">
                <a:hlinkClick r:id="rId4"/>
              </a:rPr>
              <a:t>https://joblib.readthedocs.io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550AF7F8-E802-3D4E-9958-85F512570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8638" y="2634123"/>
            <a:ext cx="2628157" cy="1315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s and Logos — Dask documentation">
            <a:extLst>
              <a:ext uri="{FF2B5EF4-FFF2-40B4-BE49-F238E27FC236}">
                <a16:creationId xmlns:a16="http://schemas.microsoft.com/office/drawing/2014/main" id="{04E01CC6-C95B-864D-852A-4DBAFB8CC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9092" y="1785602"/>
            <a:ext cx="212725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oblib: running Python functions as pipeline jobs — joblib 1.1.0.dev0  documentation">
            <a:extLst>
              <a:ext uri="{FF2B5EF4-FFF2-40B4-BE49-F238E27FC236}">
                <a16:creationId xmlns:a16="http://schemas.microsoft.com/office/drawing/2014/main" id="{CFE1ABE1-3786-B34E-9337-B9FF2926CA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2432" y="3846488"/>
            <a:ext cx="2160570" cy="1994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loud 10">
            <a:extLst>
              <a:ext uri="{FF2B5EF4-FFF2-40B4-BE49-F238E27FC236}">
                <a16:creationId xmlns:a16="http://schemas.microsoft.com/office/drawing/2014/main" id="{55FF5166-0899-FD4D-93BB-5504FBA8785C}"/>
              </a:ext>
            </a:extLst>
          </p:cNvPr>
          <p:cNvSpPr/>
          <p:nvPr/>
        </p:nvSpPr>
        <p:spPr>
          <a:xfrm>
            <a:off x="5580490" y="219182"/>
            <a:ext cx="3678148" cy="169523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 not run parallel workflows on the head node!</a:t>
            </a:r>
          </a:p>
        </p:txBody>
      </p:sp>
    </p:spTree>
    <p:extLst>
      <p:ext uri="{BB962C8B-B14F-4D97-AF65-F5344CB8AC3E}">
        <p14:creationId xmlns:p14="http://schemas.microsoft.com/office/powerpoint/2010/main" val="3091296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7038A7-74FF-E647-AC9D-BB03AF877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809" y="-503426"/>
            <a:ext cx="5004905" cy="78648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4B01023-A237-9145-BF18-21206E1CC7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53400" y="1066801"/>
            <a:ext cx="3657600" cy="487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8D7250-9610-8847-8808-B580EA7263E8}"/>
              </a:ext>
            </a:extLst>
          </p:cNvPr>
          <p:cNvSpPr txBox="1"/>
          <p:nvPr/>
        </p:nvSpPr>
        <p:spPr>
          <a:xfrm>
            <a:off x="381000" y="1490008"/>
            <a:ext cx="1996059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latin typeface="Arial" panose="020B0604020202020204" pitchFamily="34" charset="0"/>
              </a:rPr>
              <a:t>Analytics</a:t>
            </a:r>
          </a:p>
          <a:p>
            <a:pPr algn="l"/>
            <a:r>
              <a:rPr lang="en-US" sz="2800" dirty="0">
                <a:latin typeface="Arial" panose="020B0604020202020204" pitchFamily="34" charset="0"/>
              </a:rPr>
              <a:t>Research</a:t>
            </a:r>
          </a:p>
          <a:p>
            <a:pPr algn="l"/>
            <a:r>
              <a:rPr lang="en-US" sz="2800" dirty="0">
                <a:latin typeface="Arial" panose="020B0604020202020204" pitchFamily="34" charset="0"/>
              </a:rPr>
              <a:t>Cluster</a:t>
            </a:r>
          </a:p>
          <a:p>
            <a:pPr algn="l"/>
            <a:endParaRPr lang="en-US" dirty="0">
              <a:latin typeface="Arial" panose="020B0604020202020204" pitchFamily="34" charset="0"/>
            </a:endParaRPr>
          </a:p>
          <a:p>
            <a:pPr algn="l"/>
            <a:r>
              <a:rPr lang="en-US" dirty="0">
                <a:latin typeface="Arial" panose="020B0604020202020204" pitchFamily="34" charset="0"/>
              </a:rPr>
              <a:t>in the</a:t>
            </a:r>
          </a:p>
          <a:p>
            <a:pPr algn="l"/>
            <a:r>
              <a:rPr lang="en-US" dirty="0">
                <a:latin typeface="Arial" panose="020B0604020202020204" pitchFamily="34" charset="0"/>
              </a:rPr>
              <a:t>GSU Data Center</a:t>
            </a:r>
          </a:p>
        </p:txBody>
      </p:sp>
    </p:spTree>
    <p:extLst>
      <p:ext uri="{BB962C8B-B14F-4D97-AF65-F5344CB8AC3E}">
        <p14:creationId xmlns:p14="http://schemas.microsoft.com/office/powerpoint/2010/main" val="3859497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D718DB-5541-CC40-A65E-AB596B2EF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3474" y="390418"/>
            <a:ext cx="7791206" cy="63303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E60EF3-8EC5-DA45-AA20-FD23AA8E32EE}"/>
              </a:ext>
            </a:extLst>
          </p:cNvPr>
          <p:cNvSpPr txBox="1"/>
          <p:nvPr/>
        </p:nvSpPr>
        <p:spPr>
          <a:xfrm>
            <a:off x="381000" y="1490008"/>
            <a:ext cx="210346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dirty="0">
                <a:latin typeface="Arial" panose="020B0604020202020204" pitchFamily="34" charset="0"/>
              </a:rPr>
              <a:t>Network</a:t>
            </a:r>
          </a:p>
          <a:p>
            <a:pPr algn="l"/>
            <a:r>
              <a:rPr lang="en-US" sz="2800" dirty="0">
                <a:latin typeface="Arial" panose="020B0604020202020204" pitchFamily="34" charset="0"/>
              </a:rPr>
              <a:t>Architecture</a:t>
            </a:r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6" name="Oval Callout 5">
            <a:extLst>
              <a:ext uri="{FF2B5EF4-FFF2-40B4-BE49-F238E27FC236}">
                <a16:creationId xmlns:a16="http://schemas.microsoft.com/office/drawing/2014/main" id="{C8F9D807-8491-5F41-BEED-8F8432F33B47}"/>
              </a:ext>
            </a:extLst>
          </p:cNvPr>
          <p:cNvSpPr/>
          <p:nvPr/>
        </p:nvSpPr>
        <p:spPr>
          <a:xfrm>
            <a:off x="6226139" y="3084816"/>
            <a:ext cx="1027416" cy="688368"/>
          </a:xfrm>
          <a:prstGeom prst="wedgeEllipseCallout">
            <a:avLst>
              <a:gd name="adj1" fmla="val 76758"/>
              <a:gd name="adj2" fmla="val -673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Private</a:t>
            </a:r>
          </a:p>
        </p:txBody>
      </p:sp>
      <p:sp>
        <p:nvSpPr>
          <p:cNvPr id="7" name="Oval Callout 6">
            <a:extLst>
              <a:ext uri="{FF2B5EF4-FFF2-40B4-BE49-F238E27FC236}">
                <a16:creationId xmlns:a16="http://schemas.microsoft.com/office/drawing/2014/main" id="{E22DD269-9D03-F044-86D4-3615A417ADB1}"/>
              </a:ext>
            </a:extLst>
          </p:cNvPr>
          <p:cNvSpPr/>
          <p:nvPr/>
        </p:nvSpPr>
        <p:spPr>
          <a:xfrm>
            <a:off x="2352780" y="616449"/>
            <a:ext cx="1169149" cy="637854"/>
          </a:xfrm>
          <a:prstGeom prst="wedgeEllipseCallout">
            <a:avLst>
              <a:gd name="adj1" fmla="val 83758"/>
              <a:gd name="adj2" fmla="val 58022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Campus</a:t>
            </a:r>
          </a:p>
        </p:txBody>
      </p:sp>
      <p:sp>
        <p:nvSpPr>
          <p:cNvPr id="8" name="Oval Callout 7">
            <a:extLst>
              <a:ext uri="{FF2B5EF4-FFF2-40B4-BE49-F238E27FC236}">
                <a16:creationId xmlns:a16="http://schemas.microsoft.com/office/drawing/2014/main" id="{FE5324AC-5587-D247-AA96-A30FF6EBD45D}"/>
              </a:ext>
            </a:extLst>
          </p:cNvPr>
          <p:cNvSpPr/>
          <p:nvPr/>
        </p:nvSpPr>
        <p:spPr>
          <a:xfrm>
            <a:off x="2054829" y="3211411"/>
            <a:ext cx="1140431" cy="688368"/>
          </a:xfrm>
          <a:prstGeom prst="wedgeEllipseCallout">
            <a:avLst>
              <a:gd name="adj1" fmla="val 88176"/>
              <a:gd name="adj2" fmla="val 22202"/>
            </a:avLst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VPN</a:t>
            </a:r>
          </a:p>
        </p:txBody>
      </p:sp>
    </p:spTree>
    <p:extLst>
      <p:ext uri="{BB962C8B-B14F-4D97-AF65-F5344CB8AC3E}">
        <p14:creationId xmlns:p14="http://schemas.microsoft.com/office/powerpoint/2010/main" val="1597594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UNIX</a:t>
            </a:r>
            <a:br>
              <a:rPr lang="en-US" dirty="0"/>
            </a:br>
            <a:r>
              <a:rPr lang="en-US" dirty="0"/>
              <a:t>Command Line Interface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the Analytics Research Cluster (ARC)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October 21, 2023</a:t>
            </a:r>
          </a:p>
        </p:txBody>
      </p:sp>
    </p:spTree>
    <p:extLst>
      <p:ext uri="{BB962C8B-B14F-4D97-AF65-F5344CB8AC3E}">
        <p14:creationId xmlns:p14="http://schemas.microsoft.com/office/powerpoint/2010/main" val="475465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6EF43-D97A-9D4C-BCC2-0404F25FD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and Demo on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D985D-3C62-5B42-B148-F5487C0CC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b="0" dirty="0"/>
              <a:t>https://</a:t>
            </a:r>
            <a:r>
              <a:rPr lang="en-US" sz="1600" b="0" dirty="0" err="1"/>
              <a:t>github.com</a:t>
            </a:r>
            <a:r>
              <a:rPr lang="en-US" sz="1600" b="0" dirty="0"/>
              <a:t>/</a:t>
            </a:r>
            <a:r>
              <a:rPr lang="en-US" sz="1600" b="0" dirty="0" err="1"/>
              <a:t>kingmolnar</a:t>
            </a:r>
            <a:r>
              <a:rPr lang="en-US" sz="1600" b="0" dirty="0"/>
              <a:t>/</a:t>
            </a:r>
            <a:r>
              <a:rPr lang="en-US" sz="1600" b="0" dirty="0" err="1"/>
              <a:t>DataScienceProgramming</a:t>
            </a:r>
            <a:r>
              <a:rPr lang="en-US" sz="1600" b="0" dirty="0"/>
              <a:t>/blob/master/01-Intro-UNIX/</a:t>
            </a:r>
            <a:r>
              <a:rPr lang="en-US" sz="1600" b="0" dirty="0" err="1"/>
              <a:t>Introduction_orig.ipynb</a:t>
            </a:r>
            <a:endParaRPr lang="en-US" sz="1600" b="0" dirty="0"/>
          </a:p>
        </p:txBody>
      </p:sp>
    </p:spTree>
    <p:extLst>
      <p:ext uri="{BB962C8B-B14F-4D97-AF65-F5344CB8AC3E}">
        <p14:creationId xmlns:p14="http://schemas.microsoft.com/office/powerpoint/2010/main" val="2757001869"/>
      </p:ext>
    </p:extLst>
  </p:cSld>
  <p:clrMapOvr>
    <a:masterClrMapping/>
  </p:clrMapOvr>
</p:sld>
</file>

<file path=ppt/theme/theme1.xml><?xml version="1.0" encoding="utf-8"?>
<a:theme xmlns:a="http://schemas.openxmlformats.org/drawingml/2006/main" name="MAT008_Robinson_PPT_template_20160817_1e">
  <a:themeElements>
    <a:clrScheme name="Robinson Office Colors">
      <a:dk1>
        <a:srgbClr val="404041"/>
      </a:dk1>
      <a:lt1>
        <a:srgbClr val="EDEEEF"/>
      </a:lt1>
      <a:dk2>
        <a:srgbClr val="0039A6"/>
      </a:dk2>
      <a:lt2>
        <a:srgbClr val="A4A9AD"/>
      </a:lt2>
      <a:accent1>
        <a:srgbClr val="0039A6"/>
      </a:accent1>
      <a:accent2>
        <a:srgbClr val="C60C30"/>
      </a:accent2>
      <a:accent3>
        <a:srgbClr val="006F42"/>
      </a:accent3>
      <a:accent4>
        <a:srgbClr val="FFC843"/>
      </a:accent4>
      <a:accent5>
        <a:srgbClr val="61B4E4"/>
      </a:accent5>
      <a:accent6>
        <a:srgbClr val="EF7622"/>
      </a:accent6>
      <a:hlink>
        <a:srgbClr val="0563C1"/>
      </a:hlink>
      <a:folHlink>
        <a:srgbClr val="4F545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Sofia Pro Medium" panose="020B000000000000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obinson_PPT_template_16x9_CE_3" id="{7E7BB4D5-A6CF-D840-B64A-1A7149FE5A55}" vid="{43DDED81-B479-0843-AF32-54DCDA12F5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5812</TotalTime>
  <Words>2893</Words>
  <Application>Microsoft Macintosh PowerPoint</Application>
  <PresentationFormat>Widescreen</PresentationFormat>
  <Paragraphs>365</Paragraphs>
  <Slides>55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1" baseType="lpstr">
      <vt:lpstr>Arial</vt:lpstr>
      <vt:lpstr>Andale Mono</vt:lpstr>
      <vt:lpstr>Calibri</vt:lpstr>
      <vt:lpstr>Courier New</vt:lpstr>
      <vt:lpstr>Palatino</vt:lpstr>
      <vt:lpstr>MAT008_Robinson_PPT_template_20160817_1e</vt:lpstr>
      <vt:lpstr>Analytics Research Cluster (ARC)</vt:lpstr>
      <vt:lpstr>Outline</vt:lpstr>
      <vt:lpstr>PowerPoint Presentation</vt:lpstr>
      <vt:lpstr>PowerPoint Presentation</vt:lpstr>
      <vt:lpstr>Cluster Architecture</vt:lpstr>
      <vt:lpstr>PowerPoint Presentation</vt:lpstr>
      <vt:lpstr>PowerPoint Presentation</vt:lpstr>
      <vt:lpstr>UNIX Command Line Interface</vt:lpstr>
      <vt:lpstr>Overview and Demo on GitHub</vt:lpstr>
      <vt:lpstr>PowerPoint Presentation</vt:lpstr>
      <vt:lpstr>UNIX Directory Tree</vt:lpstr>
      <vt:lpstr>Remote Access with SSH and SFTP </vt:lpstr>
      <vt:lpstr>Login with SSH</vt:lpstr>
      <vt:lpstr>How to setup password-less SSH</vt:lpstr>
      <vt:lpstr>How to setup password-less SSH (Windows)</vt:lpstr>
      <vt:lpstr>Configure system to allow password-less login</vt:lpstr>
      <vt:lpstr>Secure File Transfer Protocol (SFTP)</vt:lpstr>
      <vt:lpstr>PowerPoint Presentation</vt:lpstr>
      <vt:lpstr>PowerPoint Presentation</vt:lpstr>
      <vt:lpstr>SSH Tunnel</vt:lpstr>
      <vt:lpstr>SSH Tunnel (2)</vt:lpstr>
      <vt:lpstr>SSH Tunnel (3)</vt:lpstr>
      <vt:lpstr>PowerPoint Presentation</vt:lpstr>
      <vt:lpstr>Introduction to Jupyter Lab</vt:lpstr>
      <vt:lpstr>PowerPoint Presentation</vt:lpstr>
      <vt:lpstr>File Systems</vt:lpstr>
      <vt:lpstr>File Systems</vt:lpstr>
      <vt:lpstr>SQL Databases</vt:lpstr>
      <vt:lpstr>Outline</vt:lpstr>
      <vt:lpstr>SQL</vt:lpstr>
      <vt:lpstr>SQL – Select Statement</vt:lpstr>
      <vt:lpstr>Server Architecture</vt:lpstr>
      <vt:lpstr>Authentication</vt:lpstr>
      <vt:lpstr>Connection and Authentication</vt:lpstr>
      <vt:lpstr>Desktop Apps</vt:lpstr>
      <vt:lpstr>Desktop SQL Apps</vt:lpstr>
      <vt:lpstr>Connection via SSH Tunnel</vt:lpstr>
      <vt:lpstr>Query w/ Python</vt:lpstr>
      <vt:lpstr>Programmatic access to SQL Databases</vt:lpstr>
      <vt:lpstr>Query SQL with Pandas</vt:lpstr>
      <vt:lpstr>Limits</vt:lpstr>
      <vt:lpstr>Limitations</vt:lpstr>
      <vt:lpstr>SQL Exercises</vt:lpstr>
      <vt:lpstr>Distributed Computing</vt:lpstr>
      <vt:lpstr>Outline</vt:lpstr>
      <vt:lpstr>Apache Spark</vt:lpstr>
      <vt:lpstr>Pandas map() and apply()</vt:lpstr>
      <vt:lpstr>Map-Reduce &amp; Group By</vt:lpstr>
      <vt:lpstr>Word Count Example</vt:lpstr>
      <vt:lpstr>Joining Tables: SQL</vt:lpstr>
      <vt:lpstr>Joining Tables: Pandas</vt:lpstr>
      <vt:lpstr>Joining Tables: Spark</vt:lpstr>
      <vt:lpstr>Launch PySpark Notebooks</vt:lpstr>
      <vt:lpstr>Run Spark Jobs</vt:lpstr>
      <vt:lpstr>Other Frameworks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H1– Cover Headline Can Be Two Lines</dc:title>
  <dc:creator>CHARITY EKPO</dc:creator>
  <cp:lastModifiedBy>Peter Molnar</cp:lastModifiedBy>
  <cp:revision>61</cp:revision>
  <dcterms:created xsi:type="dcterms:W3CDTF">2020-09-25T14:57:05Z</dcterms:created>
  <dcterms:modified xsi:type="dcterms:W3CDTF">2023-10-21T13:47:17Z</dcterms:modified>
</cp:coreProperties>
</file>

<file path=docProps/thumbnail.jpeg>
</file>